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6" r:id="rId2"/>
    <p:sldId id="287" r:id="rId3"/>
    <p:sldId id="257" r:id="rId4"/>
    <p:sldId id="258" r:id="rId5"/>
    <p:sldId id="259" r:id="rId6"/>
    <p:sldId id="274" r:id="rId7"/>
    <p:sldId id="261" r:id="rId8"/>
    <p:sldId id="263" r:id="rId9"/>
    <p:sldId id="264" r:id="rId10"/>
    <p:sldId id="285" r:id="rId11"/>
    <p:sldId id="280" r:id="rId12"/>
    <p:sldId id="278" r:id="rId13"/>
    <p:sldId id="265" r:id="rId14"/>
    <p:sldId id="281" r:id="rId15"/>
    <p:sldId id="282" r:id="rId16"/>
    <p:sldId id="279" r:id="rId17"/>
    <p:sldId id="268" r:id="rId18"/>
    <p:sldId id="276" r:id="rId19"/>
    <p:sldId id="277" r:id="rId20"/>
    <p:sldId id="270" r:id="rId21"/>
    <p:sldId id="283" r:id="rId22"/>
    <p:sldId id="272" r:id="rId23"/>
    <p:sldId id="27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03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8C8C3-1555-4A98-B1C7-05A431B25E73}"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CA"/>
        </a:p>
      </dgm:t>
    </dgm:pt>
    <dgm:pt modelId="{08E22083-6CE9-4692-8E15-D15E57495568}" type="pres">
      <dgm:prSet presAssocID="{3D28C8C3-1555-4A98-B1C7-05A431B25E73}" presName="diagram" presStyleCnt="0">
        <dgm:presLayoutVars>
          <dgm:dir/>
          <dgm:resizeHandles val="exact"/>
        </dgm:presLayoutVars>
      </dgm:prSet>
      <dgm:spPr/>
      <dgm:t>
        <a:bodyPr/>
        <a:lstStyle/>
        <a:p>
          <a:endParaRPr lang="en-CA"/>
        </a:p>
      </dgm:t>
    </dgm:pt>
  </dgm:ptLst>
  <dgm:cxnLst>
    <dgm:cxn modelId="{9DFD4954-9C8B-4E65-B9A7-5E3E52EACE73}" type="presOf" srcId="{3D28C8C3-1555-4A98-B1C7-05A431B25E73}" destId="{08E22083-6CE9-4692-8E15-D15E57495568}" srcOrd="0"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64F8D64-FEF3-4DEF-AA6C-112A77F0E448}" type="datetimeFigureOut">
              <a:rPr lang="en-CA" smtClean="0"/>
              <a:pPr/>
              <a:t>17/02/2012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16D7BD9-F1E4-43CB-83AF-5E8C23DC2080}" type="slidenum">
              <a:rPr lang="en-CA" smtClean="0"/>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64F8D64-FEF3-4DEF-AA6C-112A77F0E448}" type="datetimeFigureOut">
              <a:rPr lang="en-CA" smtClean="0"/>
              <a:pPr/>
              <a:t>17/02/2012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16D7BD9-F1E4-43CB-83AF-5E8C23DC2080}"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64F8D64-FEF3-4DEF-AA6C-112A77F0E448}" type="datetimeFigureOut">
              <a:rPr lang="en-CA" smtClean="0"/>
              <a:pPr/>
              <a:t>17/02/2012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16D7BD9-F1E4-43CB-83AF-5E8C23DC2080}"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64F8D64-FEF3-4DEF-AA6C-112A77F0E448}" type="datetimeFigureOut">
              <a:rPr lang="en-CA" smtClean="0"/>
              <a:pPr/>
              <a:t>17/02/2012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16D7BD9-F1E4-43CB-83AF-5E8C23DC2080}"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4F8D64-FEF3-4DEF-AA6C-112A77F0E448}" type="datetimeFigureOut">
              <a:rPr lang="en-CA" smtClean="0"/>
              <a:pPr/>
              <a:t>17/02/2012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16D7BD9-F1E4-43CB-83AF-5E8C23DC2080}" type="slidenum">
              <a:rPr lang="en-CA" smtClean="0"/>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64F8D64-FEF3-4DEF-AA6C-112A77F0E448}" type="datetimeFigureOut">
              <a:rPr lang="en-CA" smtClean="0"/>
              <a:pPr/>
              <a:t>17/02/2012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16D7BD9-F1E4-43CB-83AF-5E8C23DC2080}"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64F8D64-FEF3-4DEF-AA6C-112A77F0E448}" type="datetimeFigureOut">
              <a:rPr lang="en-CA" smtClean="0"/>
              <a:pPr/>
              <a:t>17/02/2012</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16D7BD9-F1E4-43CB-83AF-5E8C23DC2080}"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64F8D64-FEF3-4DEF-AA6C-112A77F0E448}" type="datetimeFigureOut">
              <a:rPr lang="en-CA" smtClean="0"/>
              <a:pPr/>
              <a:t>17/02/2012</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16D7BD9-F1E4-43CB-83AF-5E8C23DC2080}"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F8D64-FEF3-4DEF-AA6C-112A77F0E448}" type="datetimeFigureOut">
              <a:rPr lang="en-CA" smtClean="0"/>
              <a:pPr/>
              <a:t>17/02/2012</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16D7BD9-F1E4-43CB-83AF-5E8C23DC2080}"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F8D64-FEF3-4DEF-AA6C-112A77F0E448}" type="datetimeFigureOut">
              <a:rPr lang="en-CA" smtClean="0"/>
              <a:pPr/>
              <a:t>17/02/2012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16D7BD9-F1E4-43CB-83AF-5E8C23DC2080}" type="slidenum">
              <a:rPr lang="en-CA" smtClean="0"/>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F8D64-FEF3-4DEF-AA6C-112A77F0E448}" type="datetimeFigureOut">
              <a:rPr lang="en-CA" smtClean="0"/>
              <a:pPr/>
              <a:t>17/02/2012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16D7BD9-F1E4-43CB-83AF-5E8C23DC2080}" type="slidenum">
              <a:rPr lang="en-CA" smtClean="0"/>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F8D64-FEF3-4DEF-AA6C-112A77F0E448}" type="datetimeFigureOut">
              <a:rPr lang="en-CA" smtClean="0"/>
              <a:pPr/>
              <a:t>17/02/2012</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D7BD9-F1E4-43CB-83AF-5E8C23DC2080}"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t>
            </a:r>
            <a:endParaRPr lang="en-CA" dirty="0"/>
          </a:p>
        </p:txBody>
      </p:sp>
      <p:sp>
        <p:nvSpPr>
          <p:cNvPr id="5" name="TextBox 4"/>
          <p:cNvSpPr txBox="1"/>
          <p:nvPr/>
        </p:nvSpPr>
        <p:spPr>
          <a:xfrm>
            <a:off x="323528" y="1412776"/>
            <a:ext cx="8136904" cy="769441"/>
          </a:xfrm>
          <a:prstGeom prst="rect">
            <a:avLst/>
          </a:prstGeom>
          <a:noFill/>
        </p:spPr>
        <p:txBody>
          <a:bodyPr wrap="square" rtlCol="0">
            <a:spAutoFit/>
          </a:bodyPr>
          <a:lstStyle/>
          <a:p>
            <a:pPr algn="ctr"/>
            <a:r>
              <a:rPr lang="en-CA" sz="4400" b="1" dirty="0" smtClean="0">
                <a:solidFill>
                  <a:srgbClr val="FF0000"/>
                </a:solidFill>
                <a:latin typeface="Kristen ITC" pitchFamily="66" charset="0"/>
              </a:rPr>
              <a:t>Fertilizers</a:t>
            </a:r>
            <a:endParaRPr lang="en-CA" sz="4400" b="1" dirty="0">
              <a:solidFill>
                <a:srgbClr val="FF0000"/>
              </a:solidFill>
              <a:latin typeface="Kristen ITC" pitchFamily="66" charset="0"/>
            </a:endParaRPr>
          </a:p>
        </p:txBody>
      </p:sp>
      <p:sp>
        <p:nvSpPr>
          <p:cNvPr id="7" name="TextBox 6"/>
          <p:cNvSpPr txBox="1"/>
          <p:nvPr/>
        </p:nvSpPr>
        <p:spPr>
          <a:xfrm>
            <a:off x="2339752" y="3212976"/>
            <a:ext cx="4248472" cy="817147"/>
          </a:xfrm>
          <a:prstGeom prst="rect">
            <a:avLst/>
          </a:prstGeom>
          <a:noFill/>
        </p:spPr>
        <p:txBody>
          <a:bodyPr wrap="square" rtlCol="0">
            <a:spAutoFit/>
          </a:bodyPr>
          <a:lstStyle/>
          <a:p>
            <a:pPr algn="ctr"/>
            <a:r>
              <a:rPr lang="en-CA" sz="4710" b="1" dirty="0" smtClean="0">
                <a:solidFill>
                  <a:srgbClr val="002060"/>
                </a:solidFill>
                <a:latin typeface="Freestyle Script" pitchFamily="66" charset="0"/>
              </a:rPr>
              <a:t>Michael Rowell</a:t>
            </a:r>
            <a:endParaRPr lang="en-CA" sz="4710" b="1" dirty="0">
              <a:solidFill>
                <a:srgbClr val="002060"/>
              </a:solidFill>
              <a:latin typeface="Freestyle Script" pitchFamily="66" charset="0"/>
            </a:endParaRPr>
          </a:p>
        </p:txBody>
      </p:sp>
      <p:sp>
        <p:nvSpPr>
          <p:cNvPr id="6" name="Content Placeholder 5"/>
          <p:cNvSpPr>
            <a:spLocks noGrp="1"/>
          </p:cNvSpPr>
          <p:nvPr>
            <p:ph idx="1"/>
          </p:nvPr>
        </p:nvSpPr>
        <p:spPr>
          <a:xfrm>
            <a:off x="539552" y="908720"/>
            <a:ext cx="7859216" cy="532655"/>
          </a:xfrm>
        </p:spPr>
        <p:txBody>
          <a:bodyPr>
            <a:normAutofit lnSpcReduction="10000"/>
          </a:bodyPr>
          <a:lstStyle/>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560840" cy="1368152"/>
          </a:xfrm>
        </p:spPr>
        <p:txBody>
          <a:bodyPr>
            <a:normAutofit/>
          </a:bodyPr>
          <a:lstStyle/>
          <a:p>
            <a:r>
              <a:rPr lang="en-CA" sz="3200" b="1" dirty="0" smtClean="0">
                <a:solidFill>
                  <a:srgbClr val="FFFF00"/>
                </a:solidFill>
              </a:rPr>
              <a:t>Some possible reasons for better taste &amp; nutritional value</a:t>
            </a:r>
          </a:p>
        </p:txBody>
      </p:sp>
      <p:sp>
        <p:nvSpPr>
          <p:cNvPr id="3" name="Content Placeholder 2"/>
          <p:cNvSpPr>
            <a:spLocks noGrp="1"/>
          </p:cNvSpPr>
          <p:nvPr>
            <p:ph idx="1"/>
          </p:nvPr>
        </p:nvSpPr>
        <p:spPr>
          <a:xfrm>
            <a:off x="467544" y="1412776"/>
            <a:ext cx="8208912" cy="4464496"/>
          </a:xfrm>
        </p:spPr>
        <p:txBody>
          <a:bodyPr>
            <a:normAutofit/>
          </a:bodyPr>
          <a:lstStyle/>
          <a:p>
            <a:pPr>
              <a:buNone/>
            </a:pPr>
            <a:endParaRPr lang="en-CA" sz="2000" u="sng" dirty="0" smtClean="0">
              <a:solidFill>
                <a:schemeClr val="bg2"/>
              </a:solidFill>
            </a:endParaRPr>
          </a:p>
          <a:p>
            <a:pPr lvl="1"/>
            <a:r>
              <a:rPr lang="en-CA" dirty="0" smtClean="0">
                <a:solidFill>
                  <a:schemeClr val="bg2"/>
                </a:solidFill>
              </a:rPr>
              <a:t>Commercial plant varieties are developed for: </a:t>
            </a:r>
          </a:p>
          <a:p>
            <a:pPr lvl="2"/>
            <a:r>
              <a:rPr lang="en-CA" dirty="0" smtClean="0">
                <a:solidFill>
                  <a:schemeClr val="bg2"/>
                </a:solidFill>
              </a:rPr>
              <a:t>rapid growth </a:t>
            </a:r>
          </a:p>
          <a:p>
            <a:pPr lvl="2"/>
            <a:r>
              <a:rPr lang="en-CA" dirty="0" smtClean="0">
                <a:solidFill>
                  <a:schemeClr val="bg2"/>
                </a:solidFill>
              </a:rPr>
              <a:t>high yield </a:t>
            </a:r>
          </a:p>
          <a:p>
            <a:pPr lvl="2"/>
            <a:r>
              <a:rPr lang="en-CA" dirty="0" smtClean="0">
                <a:solidFill>
                  <a:schemeClr val="bg2"/>
                </a:solidFill>
              </a:rPr>
              <a:t>disease resistance</a:t>
            </a:r>
          </a:p>
          <a:p>
            <a:pPr lvl="2"/>
            <a:r>
              <a:rPr lang="en-CA" dirty="0" smtClean="0">
                <a:solidFill>
                  <a:schemeClr val="bg2"/>
                </a:solidFill>
              </a:rPr>
              <a:t> transportability</a:t>
            </a:r>
          </a:p>
          <a:p>
            <a:pPr lvl="2"/>
            <a:r>
              <a:rPr lang="en-CA" dirty="0" smtClean="0">
                <a:solidFill>
                  <a:schemeClr val="bg2"/>
                </a:solidFill>
              </a:rPr>
              <a:t>cosmetic appearance</a:t>
            </a:r>
          </a:p>
          <a:p>
            <a:pPr lvl="2"/>
            <a:endParaRPr lang="en-CA" dirty="0" smtClean="0">
              <a:solidFill>
                <a:schemeClr val="bg2"/>
              </a:solidFill>
            </a:endParaRPr>
          </a:p>
          <a:p>
            <a:pPr lvl="2"/>
            <a:r>
              <a:rPr lang="en-CA" b="1" dirty="0" smtClean="0">
                <a:solidFill>
                  <a:schemeClr val="bg2"/>
                </a:solidFill>
              </a:rPr>
              <a:t>all possibly detrimental to taste and nutritional value</a:t>
            </a:r>
          </a:p>
          <a:p>
            <a:pPr lvl="1">
              <a:buNone/>
            </a:pPr>
            <a:endParaRPr lang="en-CA"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80920" cy="576064"/>
          </a:xfrm>
        </p:spPr>
        <p:txBody>
          <a:bodyPr>
            <a:noAutofit/>
          </a:bodyPr>
          <a:lstStyle/>
          <a:p>
            <a:r>
              <a:rPr lang="en-CA" sz="2800" b="1" dirty="0" smtClean="0">
                <a:solidFill>
                  <a:srgbClr val="FFFF00"/>
                </a:solidFill>
                <a:latin typeface="Verdana" pitchFamily="34" charset="0"/>
                <a:ea typeface="Verdana" pitchFamily="34" charset="0"/>
                <a:cs typeface="Verdana" pitchFamily="34" charset="0"/>
              </a:rPr>
              <a:t>Some more reasons</a:t>
            </a:r>
            <a:endParaRPr lang="en-CA" sz="2800" b="1" dirty="0">
              <a:solidFill>
                <a:srgbClr val="FFFF00"/>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67544" y="1196752"/>
            <a:ext cx="8229600" cy="5328592"/>
          </a:xfrm>
        </p:spPr>
        <p:txBody>
          <a:bodyPr/>
          <a:lstStyle/>
          <a:p>
            <a:pPr lvl="1"/>
            <a:r>
              <a:rPr lang="en-CA" sz="2000" dirty="0" smtClean="0">
                <a:solidFill>
                  <a:schemeClr val="bg2"/>
                </a:solidFill>
                <a:latin typeface="Verdana" pitchFamily="34" charset="0"/>
                <a:ea typeface="Verdana" pitchFamily="34" charset="0"/>
                <a:cs typeface="Verdana" pitchFamily="34" charset="0"/>
              </a:rPr>
              <a:t>Supermarket produce is often harvested too early to avoid spoilage in transit. The result is hard pears, tasteless strawberries, unripe tomatoes etc. </a:t>
            </a:r>
          </a:p>
          <a:p>
            <a:pPr lvl="1"/>
            <a:endParaRPr lang="en-CA" sz="2000" dirty="0" smtClean="0">
              <a:solidFill>
                <a:schemeClr val="bg2"/>
              </a:solidFill>
              <a:latin typeface="Verdana" pitchFamily="34" charset="0"/>
              <a:ea typeface="Verdana" pitchFamily="34" charset="0"/>
              <a:cs typeface="Verdana" pitchFamily="34" charset="0"/>
            </a:endParaRPr>
          </a:p>
          <a:p>
            <a:pPr lvl="1"/>
            <a:r>
              <a:rPr lang="en-CA" sz="2000" dirty="0" smtClean="0">
                <a:solidFill>
                  <a:schemeClr val="bg2"/>
                </a:solidFill>
                <a:latin typeface="Verdana" pitchFamily="34" charset="0"/>
                <a:ea typeface="Verdana" pitchFamily="34" charset="0"/>
                <a:cs typeface="Verdana" pitchFamily="34" charset="0"/>
              </a:rPr>
              <a:t>“Factory farming” pushes high yield/low cost through high water uptake, irrigation with water of perhaps poor quality, and unbalanced nutrient supply by using synthetic fertilizers of specific nutrient content. </a:t>
            </a:r>
          </a:p>
          <a:p>
            <a:pPr lvl="1">
              <a:buNone/>
            </a:pPr>
            <a:endParaRPr lang="en-CA" sz="2000" dirty="0" smtClean="0">
              <a:solidFill>
                <a:schemeClr val="bg2"/>
              </a:solidFill>
              <a:latin typeface="Verdana" pitchFamily="34" charset="0"/>
              <a:ea typeface="Verdana" pitchFamily="34" charset="0"/>
              <a:cs typeface="Verdana" pitchFamily="34" charset="0"/>
            </a:endParaRPr>
          </a:p>
          <a:p>
            <a:pPr lvl="1">
              <a:buNone/>
            </a:pPr>
            <a:endParaRPr lang="en-CA" sz="2000" dirty="0" smtClean="0">
              <a:solidFill>
                <a:schemeClr val="bg2"/>
              </a:solidFill>
              <a:latin typeface="Verdana" pitchFamily="34" charset="0"/>
              <a:ea typeface="Verdana" pitchFamily="34" charset="0"/>
              <a:cs typeface="Verdana" pitchFamily="34" charset="0"/>
            </a:endParaRPr>
          </a:p>
          <a:p>
            <a:pPr lvl="1" algn="ctr">
              <a:buNone/>
            </a:pPr>
            <a:r>
              <a:rPr lang="en-CA" sz="2000" b="1" dirty="0" smtClean="0">
                <a:solidFill>
                  <a:schemeClr val="bg2"/>
                </a:solidFill>
                <a:latin typeface="Verdana" pitchFamily="34" charset="0"/>
                <a:ea typeface="Verdana" pitchFamily="34" charset="0"/>
                <a:cs typeface="Verdana" pitchFamily="34" charset="0"/>
              </a:rPr>
              <a:t>Organic farming probably supplies a better balanced nutrition for plants by providing nutrients in the correct amount at the right time</a:t>
            </a:r>
            <a:endParaRPr lang="en-CA" sz="2000" b="1" dirty="0">
              <a:solidFill>
                <a:schemeClr val="bg2"/>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78098"/>
          </a:xfrm>
        </p:spPr>
        <p:txBody>
          <a:bodyPr>
            <a:normAutofit/>
          </a:bodyPr>
          <a:lstStyle/>
          <a:p>
            <a:r>
              <a:rPr lang="en-CA" sz="2800" b="1" dirty="0" smtClean="0">
                <a:solidFill>
                  <a:srgbClr val="FFFF00"/>
                </a:solidFill>
              </a:rPr>
              <a:t>Fertilizer Timeline</a:t>
            </a:r>
            <a:endParaRPr lang="en-CA" sz="2800" b="1" dirty="0">
              <a:solidFill>
                <a:srgbClr val="FFFF00"/>
              </a:solidFill>
            </a:endParaRPr>
          </a:p>
        </p:txBody>
      </p:sp>
      <p:sp>
        <p:nvSpPr>
          <p:cNvPr id="5" name="Content Placeholder 4"/>
          <p:cNvSpPr>
            <a:spLocks noGrp="1"/>
          </p:cNvSpPr>
          <p:nvPr>
            <p:ph idx="1"/>
          </p:nvPr>
        </p:nvSpPr>
        <p:spPr>
          <a:xfrm>
            <a:off x="457200" y="1196752"/>
            <a:ext cx="8219256" cy="5544616"/>
          </a:xfrm>
        </p:spPr>
        <p:txBody>
          <a:bodyPr>
            <a:noAutofit/>
          </a:bodyPr>
          <a:lstStyle/>
          <a:p>
            <a:pPr>
              <a:buFont typeface="Wingdings" pitchFamily="2" charset="2"/>
              <a:buChar char="ü"/>
            </a:pPr>
            <a:r>
              <a:rPr lang="en-CA" sz="1500" dirty="0" smtClean="0">
                <a:solidFill>
                  <a:schemeClr val="bg1"/>
                </a:solidFill>
                <a:latin typeface="Verdana" pitchFamily="34" charset="0"/>
                <a:ea typeface="Verdana" pitchFamily="34" charset="0"/>
                <a:cs typeface="Verdana" pitchFamily="34" charset="0"/>
              </a:rPr>
              <a:t>Horses, oxen and other “beasts of burden” produced </a:t>
            </a:r>
            <a:r>
              <a:rPr lang="en-CA" sz="1500" dirty="0" smtClean="0">
                <a:solidFill>
                  <a:srgbClr val="FFFF00"/>
                </a:solidFill>
                <a:latin typeface="Verdana" pitchFamily="34" charset="0"/>
                <a:ea typeface="Verdana" pitchFamily="34" charset="0"/>
                <a:cs typeface="Verdana" pitchFamily="34" charset="0"/>
              </a:rPr>
              <a:t>vast amounts of manure </a:t>
            </a:r>
            <a:r>
              <a:rPr lang="en-CA" sz="1500" dirty="0" smtClean="0">
                <a:solidFill>
                  <a:schemeClr val="bg1"/>
                </a:solidFill>
                <a:latin typeface="Verdana" pitchFamily="34" charset="0"/>
                <a:ea typeface="Verdana" pitchFamily="34" charset="0"/>
                <a:cs typeface="Verdana" pitchFamily="34" charset="0"/>
              </a:rPr>
              <a:t>that were used in farming.</a:t>
            </a:r>
          </a:p>
          <a:p>
            <a:pPr>
              <a:buFont typeface="Wingdings" pitchFamily="2" charset="2"/>
              <a:buChar char="ü"/>
            </a:pPr>
            <a:endParaRPr lang="en-CA" sz="1500" dirty="0" smtClean="0">
              <a:latin typeface="Verdana" pitchFamily="34" charset="0"/>
              <a:ea typeface="Verdana" pitchFamily="34" charset="0"/>
              <a:cs typeface="Verdana" pitchFamily="34" charset="0"/>
            </a:endParaRPr>
          </a:p>
          <a:p>
            <a:pPr>
              <a:buFont typeface="Wingdings" pitchFamily="2" charset="2"/>
              <a:buChar char="ü"/>
            </a:pPr>
            <a:r>
              <a:rPr lang="en-CA" sz="1500" dirty="0" smtClean="0">
                <a:solidFill>
                  <a:schemeClr val="bg1"/>
                </a:solidFill>
                <a:latin typeface="Verdana" pitchFamily="34" charset="0"/>
                <a:ea typeface="Verdana" pitchFamily="34" charset="0"/>
                <a:cs typeface="Verdana" pitchFamily="34" charset="0"/>
              </a:rPr>
              <a:t>Advances in </a:t>
            </a:r>
            <a:r>
              <a:rPr lang="en-CA" sz="1500" dirty="0" smtClean="0">
                <a:solidFill>
                  <a:srgbClr val="FFFF00"/>
                </a:solidFill>
                <a:latin typeface="Verdana" pitchFamily="34" charset="0"/>
                <a:ea typeface="Verdana" pitchFamily="34" charset="0"/>
                <a:cs typeface="Verdana" pitchFamily="34" charset="0"/>
              </a:rPr>
              <a:t>understanding composting </a:t>
            </a:r>
            <a:r>
              <a:rPr lang="en-CA" sz="1500" dirty="0" smtClean="0">
                <a:solidFill>
                  <a:schemeClr val="bg1"/>
                </a:solidFill>
                <a:latin typeface="Verdana" pitchFamily="34" charset="0"/>
                <a:ea typeface="Verdana" pitchFamily="34" charset="0"/>
                <a:cs typeface="Verdana" pitchFamily="34" charset="0"/>
              </a:rPr>
              <a:t>lead to better use of animal manures.</a:t>
            </a:r>
          </a:p>
          <a:p>
            <a:pPr>
              <a:buFont typeface="Wingdings" pitchFamily="2" charset="2"/>
              <a:buChar char="ü"/>
            </a:pPr>
            <a:endParaRPr lang="en-CA" sz="1500" dirty="0" smtClean="0">
              <a:solidFill>
                <a:schemeClr val="bg1"/>
              </a:solidFill>
              <a:latin typeface="Verdana" pitchFamily="34" charset="0"/>
              <a:ea typeface="Verdana" pitchFamily="34" charset="0"/>
              <a:cs typeface="Verdana" pitchFamily="34" charset="0"/>
            </a:endParaRPr>
          </a:p>
          <a:p>
            <a:pPr>
              <a:buFont typeface="Wingdings" pitchFamily="2" charset="2"/>
              <a:buChar char="ü"/>
            </a:pPr>
            <a:r>
              <a:rPr lang="en-CA" sz="1500" dirty="0" smtClean="0">
                <a:solidFill>
                  <a:srgbClr val="FFFF00"/>
                </a:solidFill>
                <a:latin typeface="Verdana" pitchFamily="34" charset="0"/>
                <a:ea typeface="Verdana" pitchFamily="34" charset="0"/>
                <a:cs typeface="Verdana" pitchFamily="34" charset="0"/>
              </a:rPr>
              <a:t>Von Liebig </a:t>
            </a:r>
            <a:r>
              <a:rPr lang="en-CA" sz="1500" dirty="0" smtClean="0">
                <a:solidFill>
                  <a:schemeClr val="bg1"/>
                </a:solidFill>
                <a:latin typeface="Verdana" pitchFamily="34" charset="0"/>
                <a:ea typeface="Verdana" pitchFamily="34" charset="0"/>
                <a:cs typeface="Verdana" pitchFamily="34" charset="0"/>
              </a:rPr>
              <a:t>stated that plants grew by using carbon dioxide from the air and by taking up minerals through the roots. The mineral that was in the relatively shortest supply limited the growth of the plant. This better understanding of plant nutrition lead to exploitation of many natural deposits as fertilizers (nitrates, phosphates, potash, guano from seabirds &amp; bats).</a:t>
            </a:r>
          </a:p>
          <a:p>
            <a:pPr>
              <a:buFont typeface="Wingdings" pitchFamily="2" charset="2"/>
              <a:buChar char="ü"/>
            </a:pPr>
            <a:endParaRPr lang="en-CA" sz="1500" dirty="0" smtClean="0">
              <a:solidFill>
                <a:schemeClr val="bg1"/>
              </a:solidFill>
              <a:latin typeface="Verdana" pitchFamily="34" charset="0"/>
              <a:ea typeface="Verdana" pitchFamily="34" charset="0"/>
              <a:cs typeface="Verdana" pitchFamily="34" charset="0"/>
            </a:endParaRPr>
          </a:p>
          <a:p>
            <a:pPr>
              <a:buFont typeface="Wingdings" pitchFamily="2" charset="2"/>
              <a:buChar char="ü"/>
            </a:pPr>
            <a:r>
              <a:rPr lang="en-CA" sz="1500" dirty="0" smtClean="0">
                <a:solidFill>
                  <a:srgbClr val="FFFF00"/>
                </a:solidFill>
                <a:latin typeface="Verdana" pitchFamily="34" charset="0"/>
                <a:ea typeface="Verdana" pitchFamily="34" charset="0"/>
                <a:cs typeface="Verdana" pitchFamily="34" charset="0"/>
              </a:rPr>
              <a:t>Industrial by-products </a:t>
            </a:r>
            <a:r>
              <a:rPr lang="en-CA" sz="1500" dirty="0" smtClean="0">
                <a:solidFill>
                  <a:schemeClr val="bg1"/>
                </a:solidFill>
                <a:latin typeface="Verdana" pitchFamily="34" charset="0"/>
                <a:ea typeface="Verdana" pitchFamily="34" charset="0"/>
                <a:cs typeface="Verdana" pitchFamily="34" charset="0"/>
              </a:rPr>
              <a:t>were found to be valuable fertilizers (basic slag, tannery &amp; slaughterhouse wastes).</a:t>
            </a:r>
          </a:p>
          <a:p>
            <a:pPr>
              <a:buFont typeface="Wingdings" pitchFamily="2" charset="2"/>
              <a:buChar char="ü"/>
            </a:pPr>
            <a:endParaRPr lang="en-CA" sz="1500" dirty="0" smtClean="0">
              <a:solidFill>
                <a:schemeClr val="bg1"/>
              </a:solidFill>
              <a:latin typeface="Verdana" pitchFamily="34" charset="0"/>
              <a:ea typeface="Verdana" pitchFamily="34" charset="0"/>
              <a:cs typeface="Verdana" pitchFamily="34" charset="0"/>
            </a:endParaRPr>
          </a:p>
          <a:p>
            <a:pPr>
              <a:buFont typeface="Wingdings" pitchFamily="2" charset="2"/>
              <a:buChar char="ü"/>
            </a:pPr>
            <a:r>
              <a:rPr lang="en-CA" sz="1500" dirty="0" smtClean="0">
                <a:solidFill>
                  <a:schemeClr val="bg1"/>
                </a:solidFill>
                <a:latin typeface="Verdana" pitchFamily="34" charset="0"/>
                <a:ea typeface="Verdana" pitchFamily="34" charset="0"/>
                <a:cs typeface="Verdana" pitchFamily="34" charset="0"/>
              </a:rPr>
              <a:t>A </a:t>
            </a:r>
            <a:r>
              <a:rPr lang="en-CA" sz="1500" dirty="0" smtClean="0">
                <a:solidFill>
                  <a:srgbClr val="FFFF00"/>
                </a:solidFill>
                <a:latin typeface="Verdana" pitchFamily="34" charset="0"/>
                <a:ea typeface="Verdana" pitchFamily="34" charset="0"/>
                <a:cs typeface="Verdana" pitchFamily="34" charset="0"/>
              </a:rPr>
              <a:t>synthetic fertilizer industry </a:t>
            </a:r>
            <a:r>
              <a:rPr lang="en-CA" sz="1500" dirty="0" smtClean="0">
                <a:solidFill>
                  <a:schemeClr val="bg1"/>
                </a:solidFill>
                <a:latin typeface="Verdana" pitchFamily="34" charset="0"/>
                <a:ea typeface="Verdana" pitchFamily="34" charset="0"/>
                <a:cs typeface="Verdana" pitchFamily="34" charset="0"/>
              </a:rPr>
              <a:t>developed that produced products that were of superior value to previous natural products (super phosphate; urea, ammonia &amp; ammonium nitrate from nitrogen and natural gas). </a:t>
            </a:r>
          </a:p>
          <a:p>
            <a:pPr>
              <a:buFont typeface="Wingdings" pitchFamily="2" charset="2"/>
              <a:buChar char="ü"/>
            </a:pPr>
            <a:endParaRPr lang="en-CA" sz="1500" dirty="0" smtClean="0">
              <a:solidFill>
                <a:schemeClr val="bg1"/>
              </a:solidFill>
              <a:latin typeface="Verdana" pitchFamily="34" charset="0"/>
              <a:ea typeface="Verdana" pitchFamily="34" charset="0"/>
              <a:cs typeface="Verdana" pitchFamily="34" charset="0"/>
            </a:endParaRPr>
          </a:p>
          <a:p>
            <a:pPr>
              <a:buFont typeface="Wingdings" pitchFamily="2" charset="2"/>
              <a:buChar char="ü"/>
            </a:pPr>
            <a:r>
              <a:rPr lang="en-CA" sz="1500" dirty="0" smtClean="0">
                <a:solidFill>
                  <a:srgbClr val="FFFF00"/>
                </a:solidFill>
                <a:latin typeface="Verdana" pitchFamily="34" charset="0"/>
                <a:ea typeface="Verdana" pitchFamily="34" charset="0"/>
                <a:cs typeface="Verdana" pitchFamily="34" charset="0"/>
              </a:rPr>
              <a:t>Environmental concern </a:t>
            </a:r>
            <a:r>
              <a:rPr lang="en-CA" sz="1500" dirty="0" smtClean="0">
                <a:solidFill>
                  <a:schemeClr val="bg1"/>
                </a:solidFill>
                <a:latin typeface="Verdana" pitchFamily="34" charset="0"/>
                <a:ea typeface="Verdana" pitchFamily="34" charset="0"/>
                <a:cs typeface="Verdana" pitchFamily="34" charset="0"/>
              </a:rPr>
              <a:t>over pollutants and residues from manufactured fertilizers lead to increased use of “organic” or “green” products.</a:t>
            </a:r>
            <a:endParaRPr lang="en-CA" sz="1500" dirty="0">
              <a:solidFill>
                <a:schemeClr val="bg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7544" y="476672"/>
            <a:ext cx="8229600" cy="576064"/>
          </a:xfrm>
        </p:spPr>
        <p:txBody>
          <a:bodyPr>
            <a:noAutofit/>
          </a:bodyPr>
          <a:lstStyle/>
          <a:p>
            <a:r>
              <a:rPr lang="en-CA" sz="3200" dirty="0" smtClean="0">
                <a:solidFill>
                  <a:srgbClr val="FF0000"/>
                </a:solidFill>
                <a:latin typeface="Verdana" pitchFamily="34" charset="0"/>
                <a:ea typeface="Verdana" pitchFamily="34" charset="0"/>
                <a:cs typeface="Verdana" pitchFamily="34" charset="0"/>
              </a:rPr>
              <a:t>Types of Fertilizers</a:t>
            </a:r>
            <a:endParaRPr lang="en-CA" sz="3200" dirty="0">
              <a:solidFill>
                <a:srgbClr val="FF0000"/>
              </a:solidFill>
              <a:latin typeface="Verdana" pitchFamily="34" charset="0"/>
              <a:ea typeface="Verdana" pitchFamily="34" charset="0"/>
              <a:cs typeface="Verdana" pitchFamily="34" charset="0"/>
            </a:endParaRPr>
          </a:p>
        </p:txBody>
      </p:sp>
      <p:sp>
        <p:nvSpPr>
          <p:cNvPr id="5" name="Content Placeholder 4"/>
          <p:cNvSpPr>
            <a:spLocks noGrp="1"/>
          </p:cNvSpPr>
          <p:nvPr>
            <p:ph idx="1"/>
          </p:nvPr>
        </p:nvSpPr>
        <p:spPr>
          <a:xfrm>
            <a:off x="539552" y="1628800"/>
            <a:ext cx="8229600" cy="4968552"/>
          </a:xfrm>
        </p:spPr>
        <p:txBody>
          <a:bodyPr>
            <a:normAutofit/>
          </a:bodyPr>
          <a:lstStyle/>
          <a:p>
            <a:r>
              <a:rPr lang="en-CA" sz="2400" b="1" dirty="0" smtClean="0">
                <a:solidFill>
                  <a:schemeClr val="bg1"/>
                </a:solidFill>
                <a:latin typeface="Verdana" pitchFamily="34" charset="0"/>
                <a:ea typeface="Verdana" pitchFamily="34" charset="0"/>
                <a:cs typeface="Verdana" pitchFamily="34" charset="0"/>
              </a:rPr>
              <a:t>Organic Fertilizers </a:t>
            </a:r>
            <a:r>
              <a:rPr lang="en-CA" sz="1800" b="1" dirty="0" smtClean="0">
                <a:solidFill>
                  <a:srgbClr val="FFC000"/>
                </a:solidFill>
                <a:latin typeface="Verdana" pitchFamily="34" charset="0"/>
                <a:ea typeface="Verdana" pitchFamily="34" charset="0"/>
                <a:cs typeface="Verdana" pitchFamily="34" charset="0"/>
              </a:rPr>
              <a:t>[derived from once living things]</a:t>
            </a:r>
          </a:p>
          <a:p>
            <a:endParaRPr lang="en-CA" sz="2000" b="1" dirty="0" smtClean="0">
              <a:solidFill>
                <a:srgbClr val="FF0000"/>
              </a:solidFill>
              <a:latin typeface="Verdana" pitchFamily="34" charset="0"/>
              <a:ea typeface="Verdana" pitchFamily="34" charset="0"/>
              <a:cs typeface="Verdana" pitchFamily="34" charset="0"/>
            </a:endParaRPr>
          </a:p>
          <a:p>
            <a:pPr lvl="1"/>
            <a:r>
              <a:rPr lang="en-CA" sz="2400" dirty="0" smtClean="0">
                <a:solidFill>
                  <a:srgbClr val="FFFF00"/>
                </a:solidFill>
                <a:latin typeface="Verdana" pitchFamily="34" charset="0"/>
                <a:ea typeface="Verdana" pitchFamily="34" charset="0"/>
                <a:cs typeface="Verdana" pitchFamily="34" charset="0"/>
              </a:rPr>
              <a:t>Animal manures </a:t>
            </a:r>
            <a:r>
              <a:rPr lang="en-CA" sz="2000" dirty="0" smtClean="0">
                <a:solidFill>
                  <a:schemeClr val="bg2"/>
                </a:solidFill>
                <a:latin typeface="Verdana" pitchFamily="34" charset="0"/>
                <a:ea typeface="Verdana" pitchFamily="34" charset="0"/>
                <a:cs typeface="Verdana" pitchFamily="34" charset="0"/>
              </a:rPr>
              <a:t>(steer, sheep, chicken, horse etc.)</a:t>
            </a:r>
          </a:p>
          <a:p>
            <a:pPr lvl="1"/>
            <a:r>
              <a:rPr lang="en-CA" sz="2400" dirty="0" smtClean="0">
                <a:solidFill>
                  <a:srgbClr val="FFFF00"/>
                </a:solidFill>
                <a:latin typeface="Verdana" pitchFamily="34" charset="0"/>
                <a:ea typeface="Verdana" pitchFamily="34" charset="0"/>
                <a:cs typeface="Verdana" pitchFamily="34" charset="0"/>
              </a:rPr>
              <a:t>Composted materials </a:t>
            </a:r>
            <a:r>
              <a:rPr lang="en-CA" sz="2000" dirty="0" smtClean="0">
                <a:solidFill>
                  <a:schemeClr val="bg2"/>
                </a:solidFill>
                <a:latin typeface="Verdana" pitchFamily="34" charset="0"/>
                <a:ea typeface="Verdana" pitchFamily="34" charset="0"/>
                <a:cs typeface="Verdana" pitchFamily="34" charset="0"/>
              </a:rPr>
              <a:t>(mushroom, animal or garden origin)</a:t>
            </a:r>
          </a:p>
          <a:p>
            <a:pPr lvl="1"/>
            <a:r>
              <a:rPr lang="en-CA" sz="2400" dirty="0" smtClean="0">
                <a:solidFill>
                  <a:srgbClr val="FFFF00"/>
                </a:solidFill>
                <a:latin typeface="Verdana" pitchFamily="34" charset="0"/>
                <a:ea typeface="Verdana" pitchFamily="34" charset="0"/>
                <a:cs typeface="Verdana" pitchFamily="34" charset="0"/>
              </a:rPr>
              <a:t>Animal by-products </a:t>
            </a:r>
            <a:r>
              <a:rPr lang="en-CA" sz="2000" dirty="0" smtClean="0">
                <a:solidFill>
                  <a:schemeClr val="bg2"/>
                </a:solidFill>
                <a:latin typeface="Verdana" pitchFamily="34" charset="0"/>
                <a:ea typeface="Verdana" pitchFamily="34" charset="0"/>
                <a:cs typeface="Verdana" pitchFamily="34" charset="0"/>
              </a:rPr>
              <a:t>(bone and fish meal, dried blood, sewage sludge)</a:t>
            </a:r>
          </a:p>
          <a:p>
            <a:pPr lvl="1"/>
            <a:r>
              <a:rPr lang="en-CA" sz="2400" dirty="0" smtClean="0">
                <a:solidFill>
                  <a:srgbClr val="FFFF00"/>
                </a:solidFill>
                <a:latin typeface="Verdana" pitchFamily="34" charset="0"/>
                <a:ea typeface="Verdana" pitchFamily="34" charset="0"/>
                <a:cs typeface="Verdana" pitchFamily="34" charset="0"/>
              </a:rPr>
              <a:t>Plant products </a:t>
            </a:r>
            <a:r>
              <a:rPr lang="en-CA" sz="2000" dirty="0" smtClean="0">
                <a:solidFill>
                  <a:schemeClr val="bg1"/>
                </a:solidFill>
                <a:latin typeface="Verdana" pitchFamily="34" charset="0"/>
                <a:ea typeface="Verdana" pitchFamily="34" charset="0"/>
                <a:cs typeface="Verdana" pitchFamily="34" charset="0"/>
              </a:rPr>
              <a:t>(alfalfa, kelp, corn &amp; cottonseed meals; seaweed)</a:t>
            </a:r>
          </a:p>
          <a:p>
            <a:pPr lvl="1"/>
            <a:endParaRPr lang="en-CA" sz="2000" dirty="0" smtClean="0"/>
          </a:p>
          <a:p>
            <a:pPr lvl="1"/>
            <a:endParaRPr lang="en-CA" sz="2000" dirty="0" smtClean="0"/>
          </a:p>
          <a:p>
            <a:pPr>
              <a:buNone/>
            </a:pPr>
            <a:endParaRPr lang="en-CA"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32656"/>
            <a:ext cx="8229600" cy="576064"/>
          </a:xfrm>
        </p:spPr>
        <p:txBody>
          <a:bodyPr>
            <a:noAutofit/>
          </a:bodyPr>
          <a:lstStyle/>
          <a:p>
            <a:r>
              <a:rPr lang="en-CA" sz="3200" dirty="0" smtClean="0">
                <a:solidFill>
                  <a:srgbClr val="FF0000"/>
                </a:solidFill>
                <a:latin typeface="Verdana" pitchFamily="34" charset="0"/>
                <a:ea typeface="Verdana" pitchFamily="34" charset="0"/>
                <a:cs typeface="Verdana" pitchFamily="34" charset="0"/>
              </a:rPr>
              <a:t>Types of Fertilizers</a:t>
            </a:r>
            <a:endParaRPr lang="en-CA" sz="3200" dirty="0">
              <a:solidFill>
                <a:srgbClr val="FF0000"/>
              </a:solidFill>
              <a:latin typeface="Verdana" pitchFamily="34" charset="0"/>
              <a:ea typeface="Verdana" pitchFamily="34" charset="0"/>
              <a:cs typeface="Verdana" pitchFamily="34" charset="0"/>
            </a:endParaRPr>
          </a:p>
        </p:txBody>
      </p:sp>
      <p:sp>
        <p:nvSpPr>
          <p:cNvPr id="5" name="Content Placeholder 4"/>
          <p:cNvSpPr>
            <a:spLocks noGrp="1"/>
          </p:cNvSpPr>
          <p:nvPr>
            <p:ph idx="1"/>
          </p:nvPr>
        </p:nvSpPr>
        <p:spPr>
          <a:xfrm>
            <a:off x="457200" y="1124744"/>
            <a:ext cx="8229600" cy="5001419"/>
          </a:xfrm>
        </p:spPr>
        <p:txBody>
          <a:bodyPr>
            <a:normAutofit/>
          </a:bodyPr>
          <a:lstStyle/>
          <a:p>
            <a:pPr lvl="1"/>
            <a:endParaRPr lang="en-CA" sz="2000" dirty="0" smtClean="0"/>
          </a:p>
          <a:p>
            <a:r>
              <a:rPr lang="en-CA" sz="2400" b="1" dirty="0" smtClean="0">
                <a:solidFill>
                  <a:schemeClr val="bg1"/>
                </a:solidFill>
                <a:latin typeface="Verdana" pitchFamily="34" charset="0"/>
                <a:ea typeface="Verdana" pitchFamily="34" charset="0"/>
                <a:cs typeface="Verdana" pitchFamily="34" charset="0"/>
              </a:rPr>
              <a:t>Inorganic Fertilizers</a:t>
            </a:r>
            <a:r>
              <a:rPr lang="en-CA" sz="2800" b="1" dirty="0" smtClean="0">
                <a:solidFill>
                  <a:schemeClr val="bg1"/>
                </a:solidFill>
                <a:latin typeface="Verdana" pitchFamily="34" charset="0"/>
                <a:ea typeface="Verdana" pitchFamily="34" charset="0"/>
                <a:cs typeface="Verdana" pitchFamily="34" charset="0"/>
              </a:rPr>
              <a:t> </a:t>
            </a:r>
            <a:r>
              <a:rPr lang="en-CA" sz="2400" b="1" dirty="0" smtClean="0">
                <a:solidFill>
                  <a:schemeClr val="accent6"/>
                </a:solidFill>
                <a:latin typeface="Verdana" pitchFamily="34" charset="0"/>
                <a:ea typeface="Verdana" pitchFamily="34" charset="0"/>
                <a:cs typeface="Verdana" pitchFamily="34" charset="0"/>
              </a:rPr>
              <a:t>[were never alive]</a:t>
            </a:r>
          </a:p>
          <a:p>
            <a:pPr>
              <a:buNone/>
            </a:pPr>
            <a:r>
              <a:rPr lang="en-CA" sz="2400" b="1" dirty="0" smtClean="0">
                <a:solidFill>
                  <a:schemeClr val="accent6"/>
                </a:solidFill>
                <a:latin typeface="Verdana" pitchFamily="34" charset="0"/>
                <a:ea typeface="Verdana" pitchFamily="34" charset="0"/>
                <a:cs typeface="Verdana" pitchFamily="34" charset="0"/>
              </a:rPr>
              <a:t> </a:t>
            </a:r>
          </a:p>
          <a:p>
            <a:pPr lvl="1"/>
            <a:r>
              <a:rPr lang="en-CA" sz="2400" dirty="0" smtClean="0">
                <a:solidFill>
                  <a:srgbClr val="FFFF00"/>
                </a:solidFill>
                <a:latin typeface="Verdana" pitchFamily="34" charset="0"/>
                <a:ea typeface="Verdana" pitchFamily="34" charset="0"/>
                <a:cs typeface="Verdana" pitchFamily="34" charset="0"/>
              </a:rPr>
              <a:t>Natural</a:t>
            </a:r>
            <a:r>
              <a:rPr lang="en-CA" dirty="0" smtClean="0">
                <a:solidFill>
                  <a:schemeClr val="bg1"/>
                </a:solidFill>
                <a:latin typeface="Verdana" pitchFamily="34" charset="0"/>
                <a:ea typeface="Verdana" pitchFamily="34" charset="0"/>
                <a:cs typeface="Verdana" pitchFamily="34" charset="0"/>
              </a:rPr>
              <a:t> </a:t>
            </a:r>
          </a:p>
          <a:p>
            <a:pPr lvl="2"/>
            <a:r>
              <a:rPr lang="en-CA" sz="2000" b="1" dirty="0" smtClean="0">
                <a:solidFill>
                  <a:schemeClr val="bg1"/>
                </a:solidFill>
                <a:latin typeface="Verdana" pitchFamily="34" charset="0"/>
                <a:ea typeface="Verdana" pitchFamily="34" charset="0"/>
                <a:cs typeface="Verdana" pitchFamily="34" charset="0"/>
              </a:rPr>
              <a:t>(rock phosphate, green sand, guano, Chile saltpetre, potash, gypsum, lime, shells.)</a:t>
            </a:r>
          </a:p>
          <a:p>
            <a:pPr lvl="1"/>
            <a:endParaRPr lang="en-CA" dirty="0" smtClean="0">
              <a:solidFill>
                <a:schemeClr val="bg1"/>
              </a:solidFill>
              <a:latin typeface="Verdana" pitchFamily="34" charset="0"/>
              <a:ea typeface="Verdana" pitchFamily="34" charset="0"/>
              <a:cs typeface="Verdana" pitchFamily="34" charset="0"/>
            </a:endParaRPr>
          </a:p>
          <a:p>
            <a:pPr lvl="1"/>
            <a:r>
              <a:rPr lang="en-CA" sz="2400" dirty="0" smtClean="0">
                <a:solidFill>
                  <a:srgbClr val="FFFF00"/>
                </a:solidFill>
                <a:latin typeface="Verdana" pitchFamily="34" charset="0"/>
                <a:ea typeface="Verdana" pitchFamily="34" charset="0"/>
                <a:cs typeface="Verdana" pitchFamily="34" charset="0"/>
              </a:rPr>
              <a:t>Synthetic</a:t>
            </a:r>
            <a:r>
              <a:rPr lang="en-CA" dirty="0" smtClean="0">
                <a:solidFill>
                  <a:schemeClr val="bg1"/>
                </a:solidFill>
                <a:latin typeface="Verdana" pitchFamily="34" charset="0"/>
                <a:ea typeface="Verdana" pitchFamily="34" charset="0"/>
                <a:cs typeface="Verdana" pitchFamily="34" charset="0"/>
              </a:rPr>
              <a:t> </a:t>
            </a:r>
          </a:p>
          <a:p>
            <a:pPr lvl="2"/>
            <a:r>
              <a:rPr lang="en-CA" sz="2000" b="1" dirty="0" smtClean="0">
                <a:solidFill>
                  <a:schemeClr val="bg1"/>
                </a:solidFill>
                <a:latin typeface="Verdana" pitchFamily="34" charset="0"/>
                <a:ea typeface="Verdana" pitchFamily="34" charset="0"/>
                <a:cs typeface="Verdana" pitchFamily="34" charset="0"/>
              </a:rPr>
              <a:t>(urea, ammonium nitrate, super phosphate, anhydrous ammonia, coated pellets like osmocote.)</a:t>
            </a:r>
          </a:p>
          <a:p>
            <a:pPr lvl="1"/>
            <a:endParaRPr lang="en-CA" sz="2000" dirty="0" smtClean="0"/>
          </a:p>
          <a:p>
            <a:pPr lvl="1"/>
            <a:endParaRPr lang="en-CA" sz="2000" dirty="0" smtClean="0"/>
          </a:p>
          <a:p>
            <a:pPr>
              <a:buNone/>
            </a:pPr>
            <a:endParaRPr lang="en-CA"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7544" y="620688"/>
            <a:ext cx="8229600" cy="576064"/>
          </a:xfrm>
        </p:spPr>
        <p:txBody>
          <a:bodyPr>
            <a:noAutofit/>
          </a:bodyPr>
          <a:lstStyle/>
          <a:p>
            <a:r>
              <a:rPr lang="en-CA" sz="3200" b="1" dirty="0" smtClean="0">
                <a:solidFill>
                  <a:srgbClr val="FF0000"/>
                </a:solidFill>
                <a:latin typeface="Verdana" pitchFamily="34" charset="0"/>
                <a:ea typeface="Verdana" pitchFamily="34" charset="0"/>
                <a:cs typeface="Verdana" pitchFamily="34" charset="0"/>
              </a:rPr>
              <a:t>Types of Fertilizers</a:t>
            </a:r>
            <a:endParaRPr lang="en-CA" sz="3200" b="1" dirty="0">
              <a:solidFill>
                <a:srgbClr val="FF0000"/>
              </a:solidFill>
              <a:latin typeface="Verdana" pitchFamily="34" charset="0"/>
              <a:ea typeface="Verdana" pitchFamily="34" charset="0"/>
              <a:cs typeface="Verdana" pitchFamily="34" charset="0"/>
            </a:endParaRPr>
          </a:p>
        </p:txBody>
      </p:sp>
      <p:sp>
        <p:nvSpPr>
          <p:cNvPr id="5" name="Content Placeholder 4"/>
          <p:cNvSpPr>
            <a:spLocks noGrp="1"/>
          </p:cNvSpPr>
          <p:nvPr>
            <p:ph idx="1"/>
          </p:nvPr>
        </p:nvSpPr>
        <p:spPr>
          <a:xfrm>
            <a:off x="539552" y="1556792"/>
            <a:ext cx="8147248" cy="4320480"/>
          </a:xfrm>
        </p:spPr>
        <p:txBody>
          <a:bodyPr>
            <a:normAutofit/>
          </a:bodyPr>
          <a:lstStyle/>
          <a:p>
            <a:pPr lvl="1"/>
            <a:endParaRPr lang="en-CA" sz="2000" dirty="0" smtClean="0"/>
          </a:p>
          <a:p>
            <a:r>
              <a:rPr lang="en-CA" sz="2800" b="1" dirty="0" smtClean="0">
                <a:solidFill>
                  <a:schemeClr val="bg1"/>
                </a:solidFill>
                <a:latin typeface="Verdana" pitchFamily="34" charset="0"/>
                <a:ea typeface="Verdana" pitchFamily="34" charset="0"/>
                <a:cs typeface="Verdana" pitchFamily="34" charset="0"/>
              </a:rPr>
              <a:t>Soil Conditioners or Amendments</a:t>
            </a:r>
          </a:p>
          <a:p>
            <a:pPr algn="ctr">
              <a:buNone/>
            </a:pPr>
            <a:r>
              <a:rPr lang="en-CA" sz="1800" b="1" dirty="0" smtClean="0">
                <a:solidFill>
                  <a:schemeClr val="accent6"/>
                </a:solidFill>
                <a:latin typeface="Verdana" pitchFamily="34" charset="0"/>
                <a:ea typeface="Verdana" pitchFamily="34" charset="0"/>
                <a:cs typeface="Verdana" pitchFamily="34" charset="0"/>
              </a:rPr>
              <a:t>[do other things than just adding nutrients]</a:t>
            </a:r>
          </a:p>
          <a:p>
            <a:pPr algn="ctr">
              <a:buNone/>
            </a:pPr>
            <a:endParaRPr lang="en-CA" sz="1800" b="1" dirty="0" smtClean="0">
              <a:solidFill>
                <a:schemeClr val="accent6"/>
              </a:solidFill>
              <a:latin typeface="Verdana" pitchFamily="34" charset="0"/>
              <a:ea typeface="Verdana" pitchFamily="34" charset="0"/>
              <a:cs typeface="Verdana" pitchFamily="34" charset="0"/>
            </a:endParaRPr>
          </a:p>
          <a:p>
            <a:pPr lvl="2"/>
            <a:r>
              <a:rPr lang="en-CA" dirty="0" smtClean="0">
                <a:solidFill>
                  <a:srgbClr val="FFFF00"/>
                </a:solidFill>
                <a:latin typeface="Verdana" pitchFamily="34" charset="0"/>
                <a:ea typeface="Verdana" pitchFamily="34" charset="0"/>
                <a:cs typeface="Verdana" pitchFamily="34" charset="0"/>
              </a:rPr>
              <a:t>Lime</a:t>
            </a:r>
          </a:p>
          <a:p>
            <a:pPr lvl="2"/>
            <a:r>
              <a:rPr lang="en-CA" dirty="0" smtClean="0">
                <a:solidFill>
                  <a:srgbClr val="FFFF00"/>
                </a:solidFill>
                <a:latin typeface="Verdana" pitchFamily="34" charset="0"/>
                <a:ea typeface="Verdana" pitchFamily="34" charset="0"/>
                <a:cs typeface="Verdana" pitchFamily="34" charset="0"/>
              </a:rPr>
              <a:t>Gypsum</a:t>
            </a:r>
          </a:p>
          <a:p>
            <a:pPr lvl="2"/>
            <a:r>
              <a:rPr lang="en-CA" dirty="0" smtClean="0">
                <a:solidFill>
                  <a:srgbClr val="FFFF00"/>
                </a:solidFill>
                <a:latin typeface="Verdana" pitchFamily="34" charset="0"/>
                <a:ea typeface="Verdana" pitchFamily="34" charset="0"/>
                <a:cs typeface="Verdana" pitchFamily="34" charset="0"/>
              </a:rPr>
              <a:t>Farmyard Manures</a:t>
            </a:r>
          </a:p>
          <a:p>
            <a:pPr lvl="2"/>
            <a:r>
              <a:rPr lang="en-CA" dirty="0" smtClean="0">
                <a:solidFill>
                  <a:srgbClr val="FFFF00"/>
                </a:solidFill>
                <a:latin typeface="Verdana" pitchFamily="34" charset="0"/>
                <a:ea typeface="Verdana" pitchFamily="34" charset="0"/>
                <a:cs typeface="Verdana" pitchFamily="34" charset="0"/>
              </a:rPr>
              <a:t>Sulphur</a:t>
            </a:r>
          </a:p>
          <a:p>
            <a:pPr lvl="2"/>
            <a:r>
              <a:rPr lang="en-CA" dirty="0" smtClean="0">
                <a:solidFill>
                  <a:srgbClr val="FFFF00"/>
                </a:solidFill>
                <a:latin typeface="Verdana" pitchFamily="34" charset="0"/>
                <a:ea typeface="Verdana" pitchFamily="34" charset="0"/>
                <a:cs typeface="Verdana" pitchFamily="34" charset="0"/>
              </a:rPr>
              <a:t>Composts</a:t>
            </a:r>
          </a:p>
          <a:p>
            <a:pPr lvl="1"/>
            <a:endParaRPr lang="en-CA" sz="2000" dirty="0" smtClean="0"/>
          </a:p>
          <a:p>
            <a:pPr>
              <a:buNone/>
            </a:pPr>
            <a:endParaRPr lang="en-CA"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6090"/>
          </a:xfrm>
        </p:spPr>
        <p:txBody>
          <a:bodyPr>
            <a:normAutofit/>
          </a:bodyPr>
          <a:lstStyle/>
          <a:p>
            <a:r>
              <a:rPr lang="en-CA" sz="3200" b="1" dirty="0" smtClean="0"/>
              <a:t>Shapes, Sizes and Forms</a:t>
            </a:r>
            <a:endParaRPr lang="en-CA" sz="3200" b="1" dirty="0"/>
          </a:p>
        </p:txBody>
      </p:sp>
      <p:sp>
        <p:nvSpPr>
          <p:cNvPr id="5" name="Content Placeholder 4"/>
          <p:cNvSpPr>
            <a:spLocks noGrp="1"/>
          </p:cNvSpPr>
          <p:nvPr>
            <p:ph idx="1"/>
          </p:nvPr>
        </p:nvSpPr>
        <p:spPr>
          <a:xfrm>
            <a:off x="457200" y="1124744"/>
            <a:ext cx="8229600" cy="5001419"/>
          </a:xfrm>
        </p:spPr>
        <p:txBody>
          <a:bodyPr/>
          <a:lstStyle/>
          <a:p>
            <a:r>
              <a:rPr lang="en-CA" sz="2400" b="1" dirty="0" smtClean="0"/>
              <a:t>Pellets</a:t>
            </a:r>
          </a:p>
          <a:p>
            <a:pPr lvl="1"/>
            <a:r>
              <a:rPr lang="en-CA" sz="2000" dirty="0" smtClean="0"/>
              <a:t>Single compound</a:t>
            </a:r>
          </a:p>
          <a:p>
            <a:pPr lvl="1"/>
            <a:r>
              <a:rPr lang="en-CA" sz="2000" dirty="0" smtClean="0"/>
              <a:t>Blended mixtures</a:t>
            </a:r>
          </a:p>
          <a:p>
            <a:pPr lvl="1"/>
            <a:endParaRPr lang="en-CA" sz="2400" dirty="0" smtClean="0"/>
          </a:p>
          <a:p>
            <a:r>
              <a:rPr lang="en-CA" sz="2400" b="1" dirty="0" smtClean="0"/>
              <a:t>Slow-release granules, spikes</a:t>
            </a:r>
          </a:p>
          <a:p>
            <a:endParaRPr lang="en-CA" sz="2400" dirty="0" smtClean="0"/>
          </a:p>
          <a:p>
            <a:endParaRPr lang="en-CA" sz="2400" dirty="0" smtClean="0"/>
          </a:p>
          <a:p>
            <a:r>
              <a:rPr lang="en-CA" sz="2400" b="1" dirty="0" smtClean="0"/>
              <a:t>Soluble Powders</a:t>
            </a:r>
          </a:p>
          <a:p>
            <a:endParaRPr lang="en-CA" sz="2400" dirty="0" smtClean="0"/>
          </a:p>
          <a:p>
            <a:r>
              <a:rPr lang="en-CA" sz="2400" b="1" dirty="0" smtClean="0"/>
              <a:t>Ground Organic Products</a:t>
            </a:r>
          </a:p>
          <a:p>
            <a:endParaRPr lang="en-CA" dirty="0"/>
          </a:p>
        </p:txBody>
      </p:sp>
      <p:pic>
        <p:nvPicPr>
          <p:cNvPr id="6" name="Picture 5" descr="Blend.JPG"/>
          <p:cNvPicPr>
            <a:picLocks noChangeAspect="1"/>
          </p:cNvPicPr>
          <p:nvPr/>
        </p:nvPicPr>
        <p:blipFill>
          <a:blip r:embed="rId2" cstate="print"/>
          <a:stretch>
            <a:fillRect/>
          </a:stretch>
        </p:blipFill>
        <p:spPr>
          <a:xfrm>
            <a:off x="3347864" y="908720"/>
            <a:ext cx="2186296" cy="1800200"/>
          </a:xfrm>
          <a:prstGeom prst="rect">
            <a:avLst/>
          </a:prstGeom>
        </p:spPr>
      </p:pic>
      <p:pic>
        <p:nvPicPr>
          <p:cNvPr id="7" name="Picture 6" descr="Osmocote 10 10 10.JPG"/>
          <p:cNvPicPr>
            <a:picLocks noChangeAspect="1"/>
          </p:cNvPicPr>
          <p:nvPr/>
        </p:nvPicPr>
        <p:blipFill>
          <a:blip r:embed="rId3" cstate="print"/>
          <a:stretch>
            <a:fillRect/>
          </a:stretch>
        </p:blipFill>
        <p:spPr>
          <a:xfrm>
            <a:off x="5508104" y="2060848"/>
            <a:ext cx="3173736" cy="1440160"/>
          </a:xfrm>
          <a:prstGeom prst="rect">
            <a:avLst/>
          </a:prstGeom>
        </p:spPr>
      </p:pic>
      <p:pic>
        <p:nvPicPr>
          <p:cNvPr id="8" name="Picture 7" descr="20-20-20.JPG"/>
          <p:cNvPicPr>
            <a:picLocks noChangeAspect="1"/>
          </p:cNvPicPr>
          <p:nvPr/>
        </p:nvPicPr>
        <p:blipFill>
          <a:blip r:embed="rId4" cstate="print"/>
          <a:stretch>
            <a:fillRect/>
          </a:stretch>
        </p:blipFill>
        <p:spPr>
          <a:xfrm>
            <a:off x="3707904" y="3501008"/>
            <a:ext cx="3338870" cy="1512168"/>
          </a:xfrm>
          <a:prstGeom prst="rect">
            <a:avLst/>
          </a:prstGeom>
        </p:spPr>
      </p:pic>
      <p:pic>
        <p:nvPicPr>
          <p:cNvPr id="9" name="Picture 8" descr="Kelp Meal.JPG"/>
          <p:cNvPicPr>
            <a:picLocks noChangeAspect="1"/>
          </p:cNvPicPr>
          <p:nvPr/>
        </p:nvPicPr>
        <p:blipFill>
          <a:blip r:embed="rId5" cstate="print"/>
          <a:stretch>
            <a:fillRect/>
          </a:stretch>
        </p:blipFill>
        <p:spPr>
          <a:xfrm>
            <a:off x="4572000" y="4941168"/>
            <a:ext cx="3250117" cy="158417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CA" sz="3200" b="1" dirty="0" smtClean="0">
                <a:latin typeface="Verdana" pitchFamily="34" charset="0"/>
                <a:ea typeface="Verdana" pitchFamily="34" charset="0"/>
                <a:cs typeface="Verdana" pitchFamily="34" charset="0"/>
              </a:rPr>
              <a:t>Numbers on the Bag</a:t>
            </a:r>
            <a:endParaRPr lang="en-CA" sz="3200" b="1" dirty="0">
              <a:latin typeface="Verdana" pitchFamily="34" charset="0"/>
              <a:ea typeface="Verdana" pitchFamily="34" charset="0"/>
              <a:cs typeface="Verdana" pitchFamily="34" charset="0"/>
            </a:endParaRPr>
          </a:p>
        </p:txBody>
      </p:sp>
      <p:pic>
        <p:nvPicPr>
          <p:cNvPr id="4" name="Content Placeholder 3" descr="Box.JPG"/>
          <p:cNvPicPr>
            <a:picLocks noGrp="1" noChangeAspect="1"/>
          </p:cNvPicPr>
          <p:nvPr>
            <p:ph idx="1"/>
          </p:nvPr>
        </p:nvPicPr>
        <p:blipFill>
          <a:blip r:embed="rId2" cstate="print"/>
          <a:stretch>
            <a:fillRect/>
          </a:stretch>
        </p:blipFill>
        <p:spPr>
          <a:xfrm>
            <a:off x="1187624" y="2132856"/>
            <a:ext cx="2088232" cy="2334235"/>
          </a:xfrm>
        </p:spPr>
      </p:pic>
      <p:pic>
        <p:nvPicPr>
          <p:cNvPr id="5" name="Picture 4" descr="Analysis.JPG"/>
          <p:cNvPicPr>
            <a:picLocks noChangeAspect="1"/>
          </p:cNvPicPr>
          <p:nvPr/>
        </p:nvPicPr>
        <p:blipFill>
          <a:blip r:embed="rId3" cstate="print"/>
          <a:stretch>
            <a:fillRect/>
          </a:stretch>
        </p:blipFill>
        <p:spPr>
          <a:xfrm>
            <a:off x="6012160" y="2060848"/>
            <a:ext cx="1771293" cy="4248472"/>
          </a:xfrm>
          <a:prstGeom prst="rect">
            <a:avLst/>
          </a:prstGeom>
        </p:spPr>
      </p:pic>
      <p:sp>
        <p:nvSpPr>
          <p:cNvPr id="6" name="TextBox 5"/>
          <p:cNvSpPr txBox="1"/>
          <p:nvPr/>
        </p:nvSpPr>
        <p:spPr>
          <a:xfrm>
            <a:off x="467544" y="1340768"/>
            <a:ext cx="8250913" cy="369332"/>
          </a:xfrm>
          <a:prstGeom prst="rect">
            <a:avLst/>
          </a:prstGeom>
          <a:noFill/>
        </p:spPr>
        <p:txBody>
          <a:bodyPr wrap="none" rtlCol="0">
            <a:spAutoFit/>
          </a:bodyPr>
          <a:lstStyle/>
          <a:p>
            <a:r>
              <a:rPr lang="en-CA" b="1" dirty="0" smtClean="0"/>
              <a:t>Concentrated fertilizers have to be </a:t>
            </a:r>
            <a:r>
              <a:rPr lang="en-CA" sz="1600" b="1" dirty="0" smtClean="0"/>
              <a:t>labelled</a:t>
            </a:r>
            <a:r>
              <a:rPr lang="en-CA" b="1" dirty="0" smtClean="0"/>
              <a:t> to show the amount of different nutrients</a:t>
            </a:r>
            <a:endParaRPr lang="en-CA" b="1" dirty="0"/>
          </a:p>
        </p:txBody>
      </p:sp>
      <p:sp>
        <p:nvSpPr>
          <p:cNvPr id="7" name="TextBox 6"/>
          <p:cNvSpPr txBox="1"/>
          <p:nvPr/>
        </p:nvSpPr>
        <p:spPr>
          <a:xfrm>
            <a:off x="3347864" y="1844824"/>
            <a:ext cx="2552430" cy="369332"/>
          </a:xfrm>
          <a:prstGeom prst="rect">
            <a:avLst/>
          </a:prstGeom>
          <a:noFill/>
        </p:spPr>
        <p:txBody>
          <a:bodyPr wrap="none" rtlCol="0">
            <a:spAutoFit/>
          </a:bodyPr>
          <a:lstStyle/>
          <a:p>
            <a:r>
              <a:rPr lang="en-CA" b="1" dirty="0" smtClean="0"/>
              <a:t>However it is confusing!!</a:t>
            </a:r>
            <a:endParaRPr lang="en-CA" b="1" dirty="0"/>
          </a:p>
        </p:txBody>
      </p:sp>
      <p:sp>
        <p:nvSpPr>
          <p:cNvPr id="8" name="TextBox 7"/>
          <p:cNvSpPr txBox="1"/>
          <p:nvPr/>
        </p:nvSpPr>
        <p:spPr>
          <a:xfrm>
            <a:off x="3347864" y="2204864"/>
            <a:ext cx="2376264" cy="738664"/>
          </a:xfrm>
          <a:prstGeom prst="rect">
            <a:avLst/>
          </a:prstGeom>
          <a:noFill/>
        </p:spPr>
        <p:txBody>
          <a:bodyPr wrap="square" rtlCol="0">
            <a:spAutoFit/>
          </a:bodyPr>
          <a:lstStyle/>
          <a:p>
            <a:pPr algn="ctr"/>
            <a:r>
              <a:rPr lang="en-CA" sz="1400" dirty="0" smtClean="0"/>
              <a:t>The first three numbers refer to the % amount of nitrogen, phosphorus &amp; potassium</a:t>
            </a:r>
            <a:endParaRPr lang="en-CA" sz="1400" dirty="0"/>
          </a:p>
        </p:txBody>
      </p:sp>
      <p:sp>
        <p:nvSpPr>
          <p:cNvPr id="9" name="TextBox 8"/>
          <p:cNvSpPr txBox="1"/>
          <p:nvPr/>
        </p:nvSpPr>
        <p:spPr>
          <a:xfrm>
            <a:off x="3347864" y="2996952"/>
            <a:ext cx="2448272" cy="954107"/>
          </a:xfrm>
          <a:prstGeom prst="rect">
            <a:avLst/>
          </a:prstGeom>
          <a:noFill/>
        </p:spPr>
        <p:txBody>
          <a:bodyPr wrap="square" rtlCol="0">
            <a:spAutoFit/>
          </a:bodyPr>
          <a:lstStyle/>
          <a:p>
            <a:pPr algn="ctr"/>
            <a:r>
              <a:rPr lang="en-CA" sz="1400" dirty="0" smtClean="0"/>
              <a:t>Nitrogen is OK but the actual amount of phosphorus is only 44% of its number &amp; potassium is only 83% of its!</a:t>
            </a:r>
            <a:endParaRPr lang="en-CA" sz="1400" dirty="0"/>
          </a:p>
        </p:txBody>
      </p:sp>
      <p:sp>
        <p:nvSpPr>
          <p:cNvPr id="10" name="Bent Arrow 9"/>
          <p:cNvSpPr/>
          <p:nvPr/>
        </p:nvSpPr>
        <p:spPr>
          <a:xfrm rot="3963526">
            <a:off x="5924383" y="2210604"/>
            <a:ext cx="419747"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TextBox 10"/>
          <p:cNvSpPr txBox="1"/>
          <p:nvPr/>
        </p:nvSpPr>
        <p:spPr>
          <a:xfrm>
            <a:off x="3851920" y="4005064"/>
            <a:ext cx="1440159" cy="738664"/>
          </a:xfrm>
          <a:prstGeom prst="rect">
            <a:avLst/>
          </a:prstGeom>
          <a:noFill/>
        </p:spPr>
        <p:txBody>
          <a:bodyPr wrap="square" rtlCol="0">
            <a:spAutoFit/>
          </a:bodyPr>
          <a:lstStyle/>
          <a:p>
            <a:pPr algn="ctr"/>
            <a:r>
              <a:rPr lang="en-CA" sz="1400" dirty="0" smtClean="0"/>
              <a:t>Thus 10-15-19 is actually closer to 10-7-16</a:t>
            </a:r>
            <a:endParaRPr lang="en-CA" sz="1400" dirty="0"/>
          </a:p>
        </p:txBody>
      </p:sp>
      <p:sp>
        <p:nvSpPr>
          <p:cNvPr id="12" name="TextBox 11"/>
          <p:cNvSpPr txBox="1"/>
          <p:nvPr/>
        </p:nvSpPr>
        <p:spPr>
          <a:xfrm>
            <a:off x="683568" y="4941168"/>
            <a:ext cx="4464496" cy="523220"/>
          </a:xfrm>
          <a:prstGeom prst="rect">
            <a:avLst/>
          </a:prstGeom>
          <a:noFill/>
        </p:spPr>
        <p:txBody>
          <a:bodyPr wrap="square" rtlCol="0">
            <a:spAutoFit/>
          </a:bodyPr>
          <a:lstStyle/>
          <a:p>
            <a:pPr algn="ctr"/>
            <a:r>
              <a:rPr lang="en-CA" sz="1400" b="1" dirty="0" smtClean="0"/>
              <a:t>Fortunately all the amounts of micronutrients like iron, copper and boron are expressed as their real percentages</a:t>
            </a:r>
            <a:endParaRPr lang="en-CA" sz="1400" b="1" dirty="0"/>
          </a:p>
        </p:txBody>
      </p:sp>
      <p:sp>
        <p:nvSpPr>
          <p:cNvPr id="13" name="Right Arrow 12"/>
          <p:cNvSpPr/>
          <p:nvPr/>
        </p:nvSpPr>
        <p:spPr>
          <a:xfrm rot="19839402">
            <a:off x="4937403" y="4738833"/>
            <a:ext cx="1561092" cy="136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p:cNvSpPr txBox="1"/>
          <p:nvPr/>
        </p:nvSpPr>
        <p:spPr>
          <a:xfrm>
            <a:off x="1115616" y="5661249"/>
            <a:ext cx="4536504" cy="584775"/>
          </a:xfrm>
          <a:prstGeom prst="rect">
            <a:avLst/>
          </a:prstGeom>
          <a:noFill/>
        </p:spPr>
        <p:txBody>
          <a:bodyPr wrap="square" rtlCol="0">
            <a:spAutoFit/>
          </a:bodyPr>
          <a:lstStyle/>
          <a:p>
            <a:r>
              <a:rPr lang="en-CA" sz="1600" b="1" dirty="0" smtClean="0"/>
              <a:t>Most packaged organic fertilizer give a list of the ingredients though many synthetic products do not  </a:t>
            </a:r>
            <a:endParaRPr lang="en-CA" sz="16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CA" sz="2800" b="1" dirty="0" smtClean="0"/>
              <a:t>Examples of “Green” Inorganic Products</a:t>
            </a:r>
            <a:endParaRPr lang="en-CA" sz="2800" b="1" dirty="0"/>
          </a:p>
        </p:txBody>
      </p:sp>
      <p:sp>
        <p:nvSpPr>
          <p:cNvPr id="3" name="Content Placeholder 2"/>
          <p:cNvSpPr>
            <a:spLocks noGrp="1"/>
          </p:cNvSpPr>
          <p:nvPr>
            <p:ph idx="1"/>
          </p:nvPr>
        </p:nvSpPr>
        <p:spPr>
          <a:xfrm>
            <a:off x="457200" y="1196752"/>
            <a:ext cx="8229600" cy="4929411"/>
          </a:xfrm>
        </p:spPr>
        <p:txBody>
          <a:bodyPr>
            <a:normAutofit/>
          </a:bodyPr>
          <a:lstStyle/>
          <a:p>
            <a:r>
              <a:rPr lang="en-CA" sz="2800" b="1" dirty="0" smtClean="0"/>
              <a:t>Green Sand</a:t>
            </a:r>
          </a:p>
          <a:p>
            <a:pPr lvl="1"/>
            <a:r>
              <a:rPr lang="en-CA" sz="2000" dirty="0" smtClean="0"/>
              <a:t>A mineral mined from ancient marine deposits</a:t>
            </a:r>
          </a:p>
          <a:p>
            <a:pPr lvl="1"/>
            <a:r>
              <a:rPr lang="en-CA" sz="2000" dirty="0" smtClean="0"/>
              <a:t>Rich in potassium, magnesium and Iron</a:t>
            </a:r>
          </a:p>
          <a:p>
            <a:pPr lvl="1"/>
            <a:r>
              <a:rPr lang="en-CA" sz="2000" dirty="0" smtClean="0"/>
              <a:t>Slow release source of other micronutrients</a:t>
            </a:r>
          </a:p>
          <a:p>
            <a:pPr lvl="1"/>
            <a:r>
              <a:rPr lang="en-CA" sz="2000" dirty="0" smtClean="0"/>
              <a:t>May improve moisture holding if contains clay</a:t>
            </a:r>
          </a:p>
          <a:p>
            <a:pPr lvl="1"/>
            <a:endParaRPr lang="en-CA" sz="2400" dirty="0" smtClean="0"/>
          </a:p>
          <a:p>
            <a:r>
              <a:rPr lang="en-CA" sz="2800" b="1" dirty="0" smtClean="0"/>
              <a:t>Dolomite Lime</a:t>
            </a:r>
          </a:p>
          <a:p>
            <a:pPr lvl="1"/>
            <a:r>
              <a:rPr lang="en-CA" sz="2000" dirty="0" smtClean="0"/>
              <a:t>Naturally occurring mineral deposit</a:t>
            </a:r>
          </a:p>
          <a:p>
            <a:pPr lvl="1"/>
            <a:r>
              <a:rPr lang="en-CA" sz="2000" dirty="0" smtClean="0"/>
              <a:t>Contains calcium &amp; magnesium carbonates</a:t>
            </a:r>
          </a:p>
          <a:p>
            <a:pPr lvl="1"/>
            <a:r>
              <a:rPr lang="en-CA" sz="2000" dirty="0" smtClean="0"/>
              <a:t>Used to correct soil acidity</a:t>
            </a:r>
          </a:p>
          <a:p>
            <a:pPr lvl="1"/>
            <a:r>
              <a:rPr lang="en-CA" sz="2000" dirty="0" smtClean="0"/>
              <a:t>Slow release of calcium &amp; magnesium</a:t>
            </a:r>
          </a:p>
          <a:p>
            <a:endParaRPr lang="en-CA" sz="2000" dirty="0" smtClean="0"/>
          </a:p>
          <a:p>
            <a:pPr lvl="1"/>
            <a:endParaRPr lang="en-CA" sz="2000" dirty="0" smtClean="0"/>
          </a:p>
          <a:p>
            <a:pPr lvl="1">
              <a:buNone/>
            </a:pPr>
            <a:endParaRPr lang="en-CA" dirty="0" smtClean="0"/>
          </a:p>
          <a:p>
            <a:pPr lvl="1"/>
            <a:endParaRPr lang="en-CA" dirty="0" smtClean="0"/>
          </a:p>
          <a:p>
            <a:endParaRPr lang="en-CA" dirty="0" smtClean="0"/>
          </a:p>
          <a:p>
            <a:endParaRPr lang="en-CA" dirty="0"/>
          </a:p>
        </p:txBody>
      </p:sp>
      <p:pic>
        <p:nvPicPr>
          <p:cNvPr id="4" name="Picture 3" descr="Green Sand.JPG"/>
          <p:cNvPicPr>
            <a:picLocks noChangeAspect="1"/>
          </p:cNvPicPr>
          <p:nvPr/>
        </p:nvPicPr>
        <p:blipFill>
          <a:blip r:embed="rId2" cstate="print"/>
          <a:stretch>
            <a:fillRect/>
          </a:stretch>
        </p:blipFill>
        <p:spPr>
          <a:xfrm>
            <a:off x="6156175" y="1700808"/>
            <a:ext cx="2861887" cy="1296144"/>
          </a:xfrm>
          <a:prstGeom prst="rect">
            <a:avLst/>
          </a:prstGeom>
        </p:spPr>
      </p:pic>
      <p:pic>
        <p:nvPicPr>
          <p:cNvPr id="6" name="Picture 5" descr="Pelleted Dolomitic.JPG"/>
          <p:cNvPicPr>
            <a:picLocks noChangeAspect="1"/>
          </p:cNvPicPr>
          <p:nvPr/>
        </p:nvPicPr>
        <p:blipFill>
          <a:blip r:embed="rId3" cstate="print"/>
          <a:stretch>
            <a:fillRect/>
          </a:stretch>
        </p:blipFill>
        <p:spPr>
          <a:xfrm>
            <a:off x="5796136" y="3861048"/>
            <a:ext cx="3179873" cy="158417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CA" sz="3200" b="1" dirty="0" smtClean="0">
                <a:solidFill>
                  <a:schemeClr val="bg1"/>
                </a:solidFill>
              </a:rPr>
              <a:t>Examples of “Green” Organic Fertilizers</a:t>
            </a:r>
            <a:endParaRPr lang="en-CA" sz="3200" b="1" dirty="0">
              <a:solidFill>
                <a:schemeClr val="bg1"/>
              </a:solidFill>
            </a:endParaRPr>
          </a:p>
        </p:txBody>
      </p:sp>
      <p:sp>
        <p:nvSpPr>
          <p:cNvPr id="3" name="Content Placeholder 2"/>
          <p:cNvSpPr>
            <a:spLocks noGrp="1"/>
          </p:cNvSpPr>
          <p:nvPr>
            <p:ph idx="1"/>
          </p:nvPr>
        </p:nvSpPr>
        <p:spPr>
          <a:xfrm>
            <a:off x="457200" y="1484784"/>
            <a:ext cx="5050904" cy="4680520"/>
          </a:xfrm>
        </p:spPr>
        <p:txBody>
          <a:bodyPr>
            <a:normAutofit/>
          </a:bodyPr>
          <a:lstStyle/>
          <a:p>
            <a:r>
              <a:rPr lang="en-CA" sz="2800" b="1" dirty="0" smtClean="0">
                <a:solidFill>
                  <a:schemeClr val="bg1"/>
                </a:solidFill>
              </a:rPr>
              <a:t>Alfalfa Meal</a:t>
            </a:r>
          </a:p>
          <a:p>
            <a:pPr lvl="1"/>
            <a:r>
              <a:rPr lang="en-CA" sz="1800" b="1" dirty="0" smtClean="0"/>
              <a:t>Approximately  3-1-2  </a:t>
            </a:r>
          </a:p>
          <a:p>
            <a:pPr lvl="1"/>
            <a:r>
              <a:rPr lang="en-CA" sz="1800" b="1" dirty="0" smtClean="0"/>
              <a:t>Good source of nitrogen &amp; potassium</a:t>
            </a:r>
          </a:p>
          <a:p>
            <a:pPr lvl="1"/>
            <a:r>
              <a:rPr lang="en-CA" sz="1800" b="1" dirty="0" smtClean="0"/>
              <a:t>Nutrients released over 3-4 months</a:t>
            </a:r>
          </a:p>
          <a:p>
            <a:pPr lvl="1"/>
            <a:endParaRPr lang="en-CA" sz="2400" dirty="0" smtClean="0"/>
          </a:p>
          <a:p>
            <a:r>
              <a:rPr lang="en-CA" sz="2800" b="1" dirty="0" smtClean="0">
                <a:solidFill>
                  <a:schemeClr val="bg1"/>
                </a:solidFill>
              </a:rPr>
              <a:t>Kelp Meal</a:t>
            </a:r>
          </a:p>
          <a:p>
            <a:pPr lvl="1"/>
            <a:r>
              <a:rPr lang="en-CA" sz="1800" b="1" dirty="0" smtClean="0"/>
              <a:t>Made from seaweed, 1-0-2, a useful source of potassium</a:t>
            </a:r>
          </a:p>
          <a:p>
            <a:pPr lvl="1"/>
            <a:r>
              <a:rPr lang="en-CA" sz="1800" b="1" dirty="0" smtClean="0"/>
              <a:t>Also rich in iron, copper, boron and other micronutrients</a:t>
            </a:r>
          </a:p>
          <a:p>
            <a:pPr lvl="1"/>
            <a:r>
              <a:rPr lang="en-CA" sz="1800" b="1" dirty="0" smtClean="0"/>
              <a:t>Major nutrients released more rapidly than alfalfa meal</a:t>
            </a:r>
          </a:p>
          <a:p>
            <a:pPr lvl="1"/>
            <a:endParaRPr lang="en-CA" sz="2000" dirty="0" smtClean="0"/>
          </a:p>
          <a:p>
            <a:endParaRPr lang="en-CA" dirty="0"/>
          </a:p>
        </p:txBody>
      </p:sp>
      <p:pic>
        <p:nvPicPr>
          <p:cNvPr id="4" name="Picture 3" descr="Alfalfa Meal.JPG"/>
          <p:cNvPicPr>
            <a:picLocks noChangeAspect="1"/>
          </p:cNvPicPr>
          <p:nvPr/>
        </p:nvPicPr>
        <p:blipFill>
          <a:blip r:embed="rId2" cstate="print"/>
          <a:stretch>
            <a:fillRect/>
          </a:stretch>
        </p:blipFill>
        <p:spPr>
          <a:xfrm>
            <a:off x="4860032" y="1412776"/>
            <a:ext cx="4110824" cy="1656184"/>
          </a:xfrm>
          <a:prstGeom prst="rect">
            <a:avLst/>
          </a:prstGeom>
        </p:spPr>
      </p:pic>
      <p:pic>
        <p:nvPicPr>
          <p:cNvPr id="5" name="Picture 4" descr="Kelp Meal.JPG"/>
          <p:cNvPicPr>
            <a:picLocks noChangeAspect="1"/>
          </p:cNvPicPr>
          <p:nvPr/>
        </p:nvPicPr>
        <p:blipFill>
          <a:blip r:embed="rId3" cstate="print"/>
          <a:stretch>
            <a:fillRect/>
          </a:stretch>
        </p:blipFill>
        <p:spPr>
          <a:xfrm>
            <a:off x="5436096" y="3717032"/>
            <a:ext cx="3545582" cy="17281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0"/>
            <a:ext cx="7772400" cy="4464496"/>
          </a:xfrm>
        </p:spPr>
        <p:txBody>
          <a:bodyPr>
            <a:normAutofit fontScale="90000"/>
          </a:bodyPr>
          <a:lstStyle/>
          <a:p>
            <a:r>
              <a:rPr lang="en-CA" sz="4000" dirty="0" smtClean="0">
                <a:solidFill>
                  <a:schemeClr val="bg1"/>
                </a:solidFill>
              </a:rPr>
              <a:t>Fertilizers</a:t>
            </a: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a:t/>
            </a:r>
            <a:br>
              <a:rPr lang="en-CA" dirty="0"/>
            </a:br>
            <a:r>
              <a:rPr lang="en-CA" sz="3100" dirty="0" smtClean="0">
                <a:solidFill>
                  <a:schemeClr val="bg1"/>
                </a:solidFill>
              </a:rPr>
              <a:t>“a fertilizer is a plant food”</a:t>
            </a:r>
            <a:endParaRPr lang="en-CA" sz="3100" dirty="0">
              <a:solidFill>
                <a:schemeClr val="bg1"/>
              </a:solidFill>
            </a:endParaRPr>
          </a:p>
        </p:txBody>
      </p:sp>
      <p:sp>
        <p:nvSpPr>
          <p:cNvPr id="3" name="Subtitle 2"/>
          <p:cNvSpPr>
            <a:spLocks noGrp="1"/>
          </p:cNvSpPr>
          <p:nvPr>
            <p:ph type="subTitle" idx="1"/>
          </p:nvPr>
        </p:nvSpPr>
        <p:spPr>
          <a:xfrm>
            <a:off x="1403648" y="4797152"/>
            <a:ext cx="6400800" cy="1584176"/>
          </a:xfrm>
        </p:spPr>
        <p:txBody>
          <a:bodyPr>
            <a:normAutofit/>
          </a:bodyPr>
          <a:lstStyle/>
          <a:p>
            <a:r>
              <a:rPr lang="en-CA" dirty="0" smtClean="0">
                <a:solidFill>
                  <a:srgbClr val="FFFF00"/>
                </a:solidFill>
              </a:rPr>
              <a:t>Make plants grow bigger &amp; better</a:t>
            </a:r>
          </a:p>
          <a:p>
            <a:r>
              <a:rPr lang="en-CA" dirty="0" smtClean="0">
                <a:solidFill>
                  <a:srgbClr val="FFFF00"/>
                </a:solidFill>
              </a:rPr>
              <a:t>Correct deficiencies in plant diet </a:t>
            </a:r>
            <a:endParaRPr lang="en-CA" dirty="0">
              <a:solidFill>
                <a:srgbClr val="FFFF00"/>
              </a:solidFill>
            </a:endParaRPr>
          </a:p>
        </p:txBody>
      </p:sp>
      <p:pic>
        <p:nvPicPr>
          <p:cNvPr id="4" name="Picture 3" descr="pellets.JPG"/>
          <p:cNvPicPr>
            <a:picLocks noChangeAspect="1"/>
          </p:cNvPicPr>
          <p:nvPr/>
        </p:nvPicPr>
        <p:blipFill>
          <a:blip r:embed="rId2" cstate="print"/>
          <a:stretch>
            <a:fillRect/>
          </a:stretch>
        </p:blipFill>
        <p:spPr>
          <a:xfrm>
            <a:off x="5292080" y="1340768"/>
            <a:ext cx="2810068" cy="2304256"/>
          </a:xfrm>
          <a:prstGeom prst="rect">
            <a:avLst/>
          </a:prstGeom>
        </p:spPr>
      </p:pic>
      <p:pic>
        <p:nvPicPr>
          <p:cNvPr id="6" name="Picture 5" descr="alfalfa.jpg"/>
          <p:cNvPicPr>
            <a:picLocks noChangeAspect="1"/>
          </p:cNvPicPr>
          <p:nvPr/>
        </p:nvPicPr>
        <p:blipFill>
          <a:blip r:embed="rId3" cstate="print"/>
          <a:stretch>
            <a:fillRect/>
          </a:stretch>
        </p:blipFill>
        <p:spPr>
          <a:xfrm>
            <a:off x="971600" y="1340768"/>
            <a:ext cx="3840427" cy="230425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2"/>
          </a:solidFill>
        </p:spPr>
        <p:txBody>
          <a:bodyPr>
            <a:normAutofit/>
          </a:bodyPr>
          <a:lstStyle/>
          <a:p>
            <a:r>
              <a:rPr lang="en-CA" sz="3200" dirty="0" smtClean="0">
                <a:solidFill>
                  <a:srgbClr val="FF0000"/>
                </a:solidFill>
                <a:ea typeface="Verdana" pitchFamily="34" charset="0"/>
                <a:cs typeface="Verdana" pitchFamily="34" charset="0"/>
              </a:rPr>
              <a:t>Plants can’t move, you have to place the food where they can get it</a:t>
            </a:r>
            <a:endParaRPr lang="en-CA" sz="3200" dirty="0">
              <a:solidFill>
                <a:srgbClr val="FF0000"/>
              </a:solidFill>
              <a:ea typeface="Verdana" pitchFamily="34" charset="0"/>
              <a:cs typeface="Verdana" pitchFamily="34" charset="0"/>
            </a:endParaRPr>
          </a:p>
        </p:txBody>
      </p:sp>
      <p:sp>
        <p:nvSpPr>
          <p:cNvPr id="5" name="Content Placeholder 4"/>
          <p:cNvSpPr>
            <a:spLocks noGrp="1"/>
          </p:cNvSpPr>
          <p:nvPr>
            <p:ph idx="1"/>
          </p:nvPr>
        </p:nvSpPr>
        <p:spPr>
          <a:xfrm>
            <a:off x="467544" y="1844824"/>
            <a:ext cx="8229600" cy="4248472"/>
          </a:xfrm>
        </p:spPr>
        <p:txBody>
          <a:bodyPr>
            <a:normAutofit/>
          </a:bodyPr>
          <a:lstStyle/>
          <a:p>
            <a:r>
              <a:rPr lang="en-CA" dirty="0" smtClean="0">
                <a:solidFill>
                  <a:srgbClr val="FFFF00"/>
                </a:solidFill>
              </a:rPr>
              <a:t>Mix it into the soil </a:t>
            </a:r>
            <a:r>
              <a:rPr lang="en-CA" sz="2800" dirty="0" smtClean="0">
                <a:solidFill>
                  <a:schemeClr val="accent6"/>
                </a:solidFill>
              </a:rPr>
              <a:t>[</a:t>
            </a:r>
            <a:r>
              <a:rPr lang="en-CA" sz="2800" b="1" dirty="0" smtClean="0">
                <a:solidFill>
                  <a:schemeClr val="accent6"/>
                </a:solidFill>
              </a:rPr>
              <a:t>incorporation</a:t>
            </a:r>
            <a:r>
              <a:rPr lang="en-CA" sz="2800" dirty="0" smtClean="0">
                <a:solidFill>
                  <a:schemeClr val="accent6"/>
                </a:solidFill>
              </a:rPr>
              <a:t>]</a:t>
            </a:r>
          </a:p>
          <a:p>
            <a:pPr lvl="1"/>
            <a:r>
              <a:rPr lang="en-CA" sz="2400" dirty="0" smtClean="0">
                <a:solidFill>
                  <a:schemeClr val="bg1"/>
                </a:solidFill>
              </a:rPr>
              <a:t>Often done before seeding, even the previous year</a:t>
            </a:r>
          </a:p>
          <a:p>
            <a:r>
              <a:rPr lang="en-CA" dirty="0" smtClean="0">
                <a:solidFill>
                  <a:srgbClr val="FFFF00"/>
                </a:solidFill>
              </a:rPr>
              <a:t>Scatter it over the surface </a:t>
            </a:r>
            <a:r>
              <a:rPr lang="en-CA" sz="2800" dirty="0" smtClean="0">
                <a:solidFill>
                  <a:schemeClr val="accent6"/>
                </a:solidFill>
              </a:rPr>
              <a:t>[</a:t>
            </a:r>
            <a:r>
              <a:rPr lang="en-CA" sz="2800" b="1" dirty="0" smtClean="0">
                <a:solidFill>
                  <a:schemeClr val="accent6"/>
                </a:solidFill>
              </a:rPr>
              <a:t>broadcast</a:t>
            </a:r>
            <a:r>
              <a:rPr lang="en-CA" sz="2800" dirty="0" smtClean="0">
                <a:solidFill>
                  <a:schemeClr val="accent6"/>
                </a:solidFill>
              </a:rPr>
              <a:t>]</a:t>
            </a:r>
          </a:p>
          <a:p>
            <a:pPr lvl="1"/>
            <a:r>
              <a:rPr lang="en-CA" sz="2400" dirty="0" smtClean="0">
                <a:solidFill>
                  <a:schemeClr val="bg1"/>
                </a:solidFill>
              </a:rPr>
              <a:t>Less efficient; better if you mix it into the surface</a:t>
            </a:r>
          </a:p>
          <a:p>
            <a:r>
              <a:rPr lang="en-CA" dirty="0" smtClean="0">
                <a:solidFill>
                  <a:srgbClr val="FFFF00"/>
                </a:solidFill>
              </a:rPr>
              <a:t>Place it in between plant rows on surface </a:t>
            </a:r>
            <a:r>
              <a:rPr lang="en-CA" sz="2800" dirty="0" smtClean="0">
                <a:solidFill>
                  <a:schemeClr val="accent6"/>
                </a:solidFill>
              </a:rPr>
              <a:t>[</a:t>
            </a:r>
            <a:r>
              <a:rPr lang="en-CA" sz="2800" b="1" dirty="0" smtClean="0">
                <a:solidFill>
                  <a:schemeClr val="accent6"/>
                </a:solidFill>
              </a:rPr>
              <a:t>side dress</a:t>
            </a:r>
            <a:r>
              <a:rPr lang="en-CA" sz="2800" dirty="0" smtClean="0">
                <a:solidFill>
                  <a:schemeClr val="accent6"/>
                </a:solidFill>
              </a:rPr>
              <a:t>]</a:t>
            </a:r>
          </a:p>
          <a:p>
            <a:pPr lvl="1"/>
            <a:r>
              <a:rPr lang="en-CA" sz="2400" dirty="0" smtClean="0">
                <a:solidFill>
                  <a:schemeClr val="bg1"/>
                </a:solidFill>
              </a:rPr>
              <a:t>Get it to roots by rainfall or watering</a:t>
            </a:r>
          </a:p>
          <a:p>
            <a:endParaRPr lang="en-C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3200" dirty="0" smtClean="0">
                <a:solidFill>
                  <a:srgbClr val="FF0000"/>
                </a:solidFill>
              </a:rPr>
              <a:t>Plants can’t move, you have to place the food where they can get it</a:t>
            </a:r>
            <a:endParaRPr lang="en-CA" sz="3200" dirty="0">
              <a:solidFill>
                <a:srgbClr val="FF0000"/>
              </a:solidFill>
            </a:endParaRPr>
          </a:p>
        </p:txBody>
      </p:sp>
      <p:sp>
        <p:nvSpPr>
          <p:cNvPr id="5" name="Content Placeholder 4"/>
          <p:cNvSpPr>
            <a:spLocks noGrp="1"/>
          </p:cNvSpPr>
          <p:nvPr>
            <p:ph idx="1"/>
          </p:nvPr>
        </p:nvSpPr>
        <p:spPr>
          <a:xfrm>
            <a:off x="467544" y="1988840"/>
            <a:ext cx="8229600" cy="3960440"/>
          </a:xfrm>
        </p:spPr>
        <p:txBody>
          <a:bodyPr>
            <a:normAutofit/>
          </a:bodyPr>
          <a:lstStyle/>
          <a:p>
            <a:r>
              <a:rPr lang="en-CA" sz="2800" dirty="0" smtClean="0">
                <a:solidFill>
                  <a:srgbClr val="FFFF00"/>
                </a:solidFill>
              </a:rPr>
              <a:t>Place it to one side of the seed or roots </a:t>
            </a:r>
            <a:r>
              <a:rPr lang="en-CA" sz="2400" dirty="0" smtClean="0">
                <a:solidFill>
                  <a:schemeClr val="accent6"/>
                </a:solidFill>
              </a:rPr>
              <a:t>[</a:t>
            </a:r>
            <a:r>
              <a:rPr lang="en-CA" sz="2400" b="1" dirty="0" smtClean="0">
                <a:solidFill>
                  <a:schemeClr val="accent6"/>
                </a:solidFill>
              </a:rPr>
              <a:t>band</a:t>
            </a:r>
            <a:r>
              <a:rPr lang="en-CA" sz="2400" dirty="0" smtClean="0">
                <a:solidFill>
                  <a:schemeClr val="accent6"/>
                </a:solidFill>
              </a:rPr>
              <a:t>]</a:t>
            </a:r>
          </a:p>
          <a:p>
            <a:pPr lvl="1"/>
            <a:r>
              <a:rPr lang="en-CA" sz="2000" dirty="0" smtClean="0">
                <a:solidFill>
                  <a:schemeClr val="bg1"/>
                </a:solidFill>
              </a:rPr>
              <a:t>More often done with special equipment in commercial farming</a:t>
            </a:r>
          </a:p>
          <a:p>
            <a:r>
              <a:rPr lang="en-CA" sz="2800" dirty="0" smtClean="0">
                <a:solidFill>
                  <a:srgbClr val="FFFF00"/>
                </a:solidFill>
              </a:rPr>
              <a:t>Water it onto the soil </a:t>
            </a:r>
            <a:r>
              <a:rPr lang="en-CA" sz="2400" dirty="0" smtClean="0">
                <a:solidFill>
                  <a:schemeClr val="accent6"/>
                </a:solidFill>
              </a:rPr>
              <a:t>[</a:t>
            </a:r>
            <a:r>
              <a:rPr lang="en-CA" sz="2400" b="1" dirty="0" smtClean="0">
                <a:solidFill>
                  <a:schemeClr val="accent6"/>
                </a:solidFill>
              </a:rPr>
              <a:t>fertigate</a:t>
            </a:r>
            <a:r>
              <a:rPr lang="en-CA" sz="2400" dirty="0" smtClean="0">
                <a:solidFill>
                  <a:schemeClr val="accent6"/>
                </a:solidFill>
              </a:rPr>
              <a:t>]</a:t>
            </a:r>
          </a:p>
          <a:p>
            <a:pPr lvl="1"/>
            <a:r>
              <a:rPr lang="en-CA" sz="2000" dirty="0" smtClean="0">
                <a:solidFill>
                  <a:schemeClr val="bg1"/>
                </a:solidFill>
              </a:rPr>
              <a:t>Watering can , drip irrigation, special hose pipe attachments</a:t>
            </a:r>
          </a:p>
          <a:p>
            <a:r>
              <a:rPr lang="en-CA" sz="2800" dirty="0" smtClean="0">
                <a:solidFill>
                  <a:srgbClr val="FFFF00"/>
                </a:solidFill>
              </a:rPr>
              <a:t>Water it over the plants </a:t>
            </a:r>
            <a:r>
              <a:rPr lang="en-CA" sz="2400" dirty="0" smtClean="0">
                <a:solidFill>
                  <a:schemeClr val="accent6"/>
                </a:solidFill>
              </a:rPr>
              <a:t>[</a:t>
            </a:r>
            <a:r>
              <a:rPr lang="en-CA" sz="2400" b="1" dirty="0" smtClean="0">
                <a:solidFill>
                  <a:schemeClr val="accent6"/>
                </a:solidFill>
              </a:rPr>
              <a:t>foliar feed</a:t>
            </a:r>
            <a:r>
              <a:rPr lang="en-CA" sz="2400" dirty="0" smtClean="0">
                <a:solidFill>
                  <a:schemeClr val="accent6"/>
                </a:solidFill>
              </a:rPr>
              <a:t>]</a:t>
            </a:r>
          </a:p>
          <a:p>
            <a:pPr lvl="1"/>
            <a:r>
              <a:rPr lang="en-CA" sz="2000" dirty="0" smtClean="0">
                <a:solidFill>
                  <a:schemeClr val="bg1"/>
                </a:solidFill>
              </a:rPr>
              <a:t>Not efficient for general feeding but might be used to correct a nutrient deficiency quickly</a:t>
            </a:r>
          </a:p>
          <a:p>
            <a:endParaRPr lang="en-C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Salts and pH</a:t>
            </a:r>
            <a:endParaRPr lang="en-CA" sz="3200" b="1" dirty="0"/>
          </a:p>
        </p:txBody>
      </p:sp>
      <p:sp>
        <p:nvSpPr>
          <p:cNvPr id="3" name="Content Placeholder 2"/>
          <p:cNvSpPr>
            <a:spLocks noGrp="1"/>
          </p:cNvSpPr>
          <p:nvPr>
            <p:ph idx="1"/>
          </p:nvPr>
        </p:nvSpPr>
        <p:spPr/>
        <p:txBody>
          <a:bodyPr>
            <a:normAutofit lnSpcReduction="10000"/>
          </a:bodyPr>
          <a:lstStyle/>
          <a:p>
            <a:r>
              <a:rPr lang="en-CA" sz="2800" b="1" dirty="0" smtClean="0">
                <a:solidFill>
                  <a:srgbClr val="002060"/>
                </a:solidFill>
              </a:rPr>
              <a:t>Plants do not grow well if the soil is salty</a:t>
            </a:r>
          </a:p>
          <a:p>
            <a:pPr lvl="1"/>
            <a:r>
              <a:rPr lang="en-CA" sz="2400" b="1" dirty="0" smtClean="0"/>
              <a:t>Inorganic fertilizers can add soluble salts</a:t>
            </a:r>
          </a:p>
          <a:p>
            <a:pPr lvl="1"/>
            <a:r>
              <a:rPr lang="en-CA" sz="2400" b="1" dirty="0" smtClean="0"/>
              <a:t>Organic fertilizers are less of a problem</a:t>
            </a:r>
          </a:p>
          <a:p>
            <a:pPr lvl="1"/>
            <a:r>
              <a:rPr lang="en-CA" sz="2400" b="1" dirty="0" smtClean="0"/>
              <a:t>Slow release fertilizers add salts more slowly</a:t>
            </a:r>
          </a:p>
          <a:p>
            <a:pPr lvl="1"/>
            <a:endParaRPr lang="en-CA" sz="1800" dirty="0" smtClean="0"/>
          </a:p>
          <a:p>
            <a:r>
              <a:rPr lang="en-CA" sz="2800" b="1" dirty="0" smtClean="0">
                <a:solidFill>
                  <a:srgbClr val="002060"/>
                </a:solidFill>
              </a:rPr>
              <a:t>Plants tend to grow best between slightly acid and alkaline conditions</a:t>
            </a:r>
            <a:r>
              <a:rPr lang="en-CA" sz="2800" b="1" dirty="0" smtClean="0">
                <a:solidFill>
                  <a:schemeClr val="tx2"/>
                </a:solidFill>
              </a:rPr>
              <a:t>.</a:t>
            </a:r>
          </a:p>
          <a:p>
            <a:pPr lvl="1"/>
            <a:r>
              <a:rPr lang="en-CA" sz="2400" b="1" dirty="0" smtClean="0"/>
              <a:t>At extreme acidity or alkalinity growth processes are impeded and nutrients may become less available or present in too high amounts</a:t>
            </a:r>
          </a:p>
          <a:p>
            <a:pPr lvl="1"/>
            <a:r>
              <a:rPr lang="en-CA" sz="2400" b="1" dirty="0" smtClean="0"/>
              <a:t>Lime is needed to correct acidity</a:t>
            </a:r>
            <a:endParaRPr lang="en-CA" sz="2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CA" sz="3200" b="1" dirty="0" smtClean="0">
                <a:solidFill>
                  <a:srgbClr val="FF0000"/>
                </a:solidFill>
              </a:rPr>
              <a:t>Summary</a:t>
            </a:r>
            <a:endParaRPr lang="en-CA" sz="3200" b="1" dirty="0">
              <a:solidFill>
                <a:srgbClr val="FF0000"/>
              </a:solidFill>
            </a:endParaRPr>
          </a:p>
        </p:txBody>
      </p:sp>
      <p:sp>
        <p:nvSpPr>
          <p:cNvPr id="3" name="Content Placeholder 2"/>
          <p:cNvSpPr>
            <a:spLocks noGrp="1"/>
          </p:cNvSpPr>
          <p:nvPr>
            <p:ph idx="1"/>
          </p:nvPr>
        </p:nvSpPr>
        <p:spPr>
          <a:xfrm>
            <a:off x="467544" y="980728"/>
            <a:ext cx="8229600" cy="5256584"/>
          </a:xfrm>
        </p:spPr>
        <p:txBody>
          <a:bodyPr>
            <a:normAutofit fontScale="92500" lnSpcReduction="20000"/>
          </a:bodyPr>
          <a:lstStyle/>
          <a:p>
            <a:pPr>
              <a:buFont typeface="Wingdings" pitchFamily="2" charset="2"/>
              <a:buChar char="ü"/>
            </a:pPr>
            <a:r>
              <a:rPr lang="en-CA" sz="2000" dirty="0" smtClean="0"/>
              <a:t>Looks around you; plants grow on most soils without intervention.</a:t>
            </a:r>
          </a:p>
          <a:p>
            <a:pPr>
              <a:buFont typeface="Wingdings" pitchFamily="2" charset="2"/>
              <a:buChar char="ü"/>
            </a:pPr>
            <a:r>
              <a:rPr lang="en-CA" sz="2000" dirty="0" smtClean="0">
                <a:solidFill>
                  <a:schemeClr val="bg1"/>
                </a:solidFill>
              </a:rPr>
              <a:t>Look around you, plants grow on most soils. However, growth is limited by the nutrient in the relatively shortest supply.</a:t>
            </a:r>
          </a:p>
          <a:p>
            <a:pPr>
              <a:buFont typeface="Wingdings" pitchFamily="2" charset="2"/>
              <a:buChar char="ü"/>
            </a:pPr>
            <a:r>
              <a:rPr lang="en-CA" sz="2000" dirty="0" smtClean="0">
                <a:solidFill>
                  <a:srgbClr val="FFFF00"/>
                </a:solidFill>
              </a:rPr>
              <a:t>Plants grow better if you add fertilizers.</a:t>
            </a:r>
          </a:p>
          <a:p>
            <a:pPr>
              <a:buFont typeface="Wingdings" pitchFamily="2" charset="2"/>
              <a:buChar char="ü"/>
            </a:pPr>
            <a:r>
              <a:rPr lang="en-CA" sz="2000" dirty="0" smtClean="0">
                <a:solidFill>
                  <a:schemeClr val="bg1"/>
                </a:solidFill>
              </a:rPr>
              <a:t>Unlike animals, plants make all their material needs without complex supplements.</a:t>
            </a:r>
          </a:p>
          <a:p>
            <a:pPr>
              <a:buFont typeface="Wingdings" pitchFamily="2" charset="2"/>
              <a:buChar char="ü"/>
            </a:pPr>
            <a:r>
              <a:rPr lang="en-CA" sz="2000" dirty="0" smtClean="0">
                <a:solidFill>
                  <a:srgbClr val="FFFF00"/>
                </a:solidFill>
              </a:rPr>
              <a:t>Make up your own mind which type of fertilizers you want to use.</a:t>
            </a:r>
          </a:p>
          <a:p>
            <a:pPr>
              <a:buFont typeface="Wingdings" pitchFamily="2" charset="2"/>
              <a:buChar char="ü"/>
            </a:pPr>
            <a:r>
              <a:rPr lang="en-CA" sz="2000" dirty="0" smtClean="0">
                <a:solidFill>
                  <a:schemeClr val="bg1"/>
                </a:solidFill>
              </a:rPr>
              <a:t>Organic fertilizers release nutrients more slowly than inorganic ones.</a:t>
            </a:r>
          </a:p>
          <a:p>
            <a:pPr>
              <a:buFont typeface="Wingdings" pitchFamily="2" charset="2"/>
              <a:buChar char="ü"/>
            </a:pPr>
            <a:r>
              <a:rPr lang="en-CA" sz="2000" dirty="0" smtClean="0">
                <a:solidFill>
                  <a:srgbClr val="FFFF00"/>
                </a:solidFill>
              </a:rPr>
              <a:t>With all fertilizers several small applications are more efficient than one large one</a:t>
            </a:r>
            <a:r>
              <a:rPr lang="en-CA" sz="2000" dirty="0" smtClean="0">
                <a:solidFill>
                  <a:schemeClr val="bg1"/>
                </a:solidFill>
              </a:rPr>
              <a:t>.</a:t>
            </a:r>
          </a:p>
          <a:p>
            <a:pPr>
              <a:buFont typeface="Wingdings" pitchFamily="2" charset="2"/>
              <a:buChar char="ü"/>
            </a:pPr>
            <a:r>
              <a:rPr lang="en-CA" sz="2000" dirty="0" smtClean="0">
                <a:solidFill>
                  <a:schemeClr val="bg1"/>
                </a:solidFill>
              </a:rPr>
              <a:t>Plants can’t move; place fertilizers where the plant can get to it.</a:t>
            </a:r>
          </a:p>
          <a:p>
            <a:pPr>
              <a:buFont typeface="Wingdings" pitchFamily="2" charset="2"/>
              <a:buChar char="ü"/>
            </a:pPr>
            <a:r>
              <a:rPr lang="en-CA" sz="2000" dirty="0" smtClean="0">
                <a:solidFill>
                  <a:srgbClr val="FFFF00"/>
                </a:solidFill>
              </a:rPr>
              <a:t>If you are buying a fertilizer make sure you read the label carefully. Many organic fertilizers may boost their nutrient content by adding inorganic compounds that you may not want to use.</a:t>
            </a:r>
          </a:p>
          <a:p>
            <a:pPr>
              <a:buFont typeface="Wingdings" pitchFamily="2" charset="2"/>
              <a:buChar char="ü"/>
            </a:pPr>
            <a:r>
              <a:rPr lang="en-CA" sz="2000" dirty="0" smtClean="0">
                <a:solidFill>
                  <a:schemeClr val="bg1"/>
                </a:solidFill>
              </a:rPr>
              <a:t>Plant roots withdraw simple minerals from the soil for growth and have a limited ability to take up large molecules.</a:t>
            </a:r>
          </a:p>
          <a:p>
            <a:pPr>
              <a:buFont typeface="Wingdings" pitchFamily="2" charset="2"/>
              <a:buChar char="ü"/>
            </a:pPr>
            <a:r>
              <a:rPr lang="en-CA" sz="2000" dirty="0" smtClean="0">
                <a:solidFill>
                  <a:srgbClr val="FFFF00"/>
                </a:solidFill>
              </a:rPr>
              <a:t>Be wary of claims of big benefits due to things like live microbes, enzymes, vitamins, hormones and humates. </a:t>
            </a:r>
          </a:p>
          <a:p>
            <a:pPr>
              <a:buFont typeface="Wingdings" pitchFamily="2" charset="2"/>
              <a:buChar char="ü"/>
            </a:pPr>
            <a:r>
              <a:rPr lang="en-CA" sz="2000" dirty="0" smtClean="0">
                <a:solidFill>
                  <a:schemeClr val="bg1"/>
                </a:solidFill>
              </a:rPr>
              <a:t>Live microorganisms in products are unlikely to survive long in the soil.</a:t>
            </a:r>
            <a:endParaRPr lang="en-CA" sz="20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3200" dirty="0" smtClean="0">
                <a:solidFill>
                  <a:schemeClr val="bg1"/>
                </a:solidFill>
              </a:rPr>
              <a:t>Do not get confused: Plants and animals feed differently</a:t>
            </a:r>
            <a:endParaRPr lang="en-CA" sz="3200" dirty="0">
              <a:solidFill>
                <a:schemeClr val="bg1"/>
              </a:solidFill>
            </a:endParaRPr>
          </a:p>
        </p:txBody>
      </p:sp>
      <p:pic>
        <p:nvPicPr>
          <p:cNvPr id="7" name="Content Placeholder 6" descr="human.jpg"/>
          <p:cNvPicPr>
            <a:picLocks noGrp="1" noChangeAspect="1"/>
          </p:cNvPicPr>
          <p:nvPr>
            <p:ph sz="half" idx="1"/>
          </p:nvPr>
        </p:nvPicPr>
        <p:blipFill>
          <a:blip r:embed="rId2" cstate="print"/>
          <a:stretch>
            <a:fillRect/>
          </a:stretch>
        </p:blipFill>
        <p:spPr>
          <a:xfrm>
            <a:off x="683568" y="1412775"/>
            <a:ext cx="3672408" cy="4896545"/>
          </a:xfrm>
        </p:spPr>
      </p:pic>
      <p:pic>
        <p:nvPicPr>
          <p:cNvPr id="10" name="Content Placeholder 9" descr="tomato plant.jpg"/>
          <p:cNvPicPr>
            <a:picLocks noGrp="1" noChangeAspect="1"/>
          </p:cNvPicPr>
          <p:nvPr>
            <p:ph sz="half" idx="2"/>
          </p:nvPr>
        </p:nvPicPr>
        <p:blipFill>
          <a:blip r:embed="rId3" cstate="print"/>
          <a:stretch>
            <a:fillRect/>
          </a:stretch>
        </p:blipFill>
        <p:spPr>
          <a:xfrm>
            <a:off x="5004048" y="1412776"/>
            <a:ext cx="3320644" cy="4896544"/>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188640"/>
            <a:ext cx="8219256" cy="648072"/>
          </a:xfrm>
        </p:spPr>
        <p:txBody>
          <a:bodyPr>
            <a:normAutofit/>
          </a:bodyPr>
          <a:lstStyle/>
          <a:p>
            <a:r>
              <a:rPr lang="en-CA" sz="2800" dirty="0" smtClean="0">
                <a:solidFill>
                  <a:schemeClr val="bg1"/>
                </a:solidFill>
              </a:rPr>
              <a:t>Some important differences</a:t>
            </a:r>
            <a:endParaRPr lang="en-CA" sz="2800" dirty="0">
              <a:solidFill>
                <a:schemeClr val="bg1"/>
              </a:solidFill>
            </a:endParaRPr>
          </a:p>
        </p:txBody>
      </p:sp>
      <p:sp>
        <p:nvSpPr>
          <p:cNvPr id="6" name="Text Placeholder 5"/>
          <p:cNvSpPr>
            <a:spLocks noGrp="1"/>
          </p:cNvSpPr>
          <p:nvPr>
            <p:ph type="body" idx="1"/>
          </p:nvPr>
        </p:nvSpPr>
        <p:spPr>
          <a:xfrm>
            <a:off x="467544" y="764705"/>
            <a:ext cx="3970784" cy="504056"/>
          </a:xfrm>
        </p:spPr>
        <p:txBody>
          <a:bodyPr>
            <a:normAutofit/>
          </a:bodyPr>
          <a:lstStyle/>
          <a:p>
            <a:pPr algn="ctr"/>
            <a:r>
              <a:rPr lang="en-CA" sz="2000" dirty="0" smtClean="0">
                <a:solidFill>
                  <a:srgbClr val="FF0000"/>
                </a:solidFill>
              </a:rPr>
              <a:t>Animal (“grandson”)</a:t>
            </a:r>
            <a:endParaRPr lang="en-CA" sz="2000" dirty="0">
              <a:solidFill>
                <a:srgbClr val="FF0000"/>
              </a:solidFill>
            </a:endParaRPr>
          </a:p>
        </p:txBody>
      </p:sp>
      <p:sp>
        <p:nvSpPr>
          <p:cNvPr id="7" name="Content Placeholder 6"/>
          <p:cNvSpPr>
            <a:spLocks noGrp="1"/>
          </p:cNvSpPr>
          <p:nvPr>
            <p:ph sz="half" idx="2"/>
          </p:nvPr>
        </p:nvSpPr>
        <p:spPr>
          <a:xfrm>
            <a:off x="179512" y="1412776"/>
            <a:ext cx="4320480" cy="4752528"/>
          </a:xfrm>
        </p:spPr>
        <p:txBody>
          <a:bodyPr>
            <a:normAutofit fontScale="92500" lnSpcReduction="10000"/>
          </a:bodyPr>
          <a:lstStyle/>
          <a:p>
            <a:r>
              <a:rPr lang="en-CA" sz="1600" dirty="0" smtClean="0">
                <a:solidFill>
                  <a:schemeClr val="bg1"/>
                </a:solidFill>
              </a:rPr>
              <a:t>Eat complex foods which are broken down into smaller units and reassembled into new products</a:t>
            </a:r>
          </a:p>
          <a:p>
            <a:endParaRPr lang="en-CA" sz="1600" dirty="0" smtClean="0">
              <a:solidFill>
                <a:schemeClr val="bg1"/>
              </a:solidFill>
            </a:endParaRPr>
          </a:p>
          <a:p>
            <a:r>
              <a:rPr lang="en-CA" sz="1600" dirty="0" smtClean="0">
                <a:solidFill>
                  <a:schemeClr val="bg1"/>
                </a:solidFill>
              </a:rPr>
              <a:t>Move about to find food.</a:t>
            </a:r>
          </a:p>
          <a:p>
            <a:endParaRPr lang="en-CA" sz="1600" dirty="0" smtClean="0">
              <a:solidFill>
                <a:schemeClr val="bg1"/>
              </a:solidFill>
            </a:endParaRPr>
          </a:p>
          <a:p>
            <a:r>
              <a:rPr lang="en-CA" sz="1600" dirty="0" smtClean="0">
                <a:solidFill>
                  <a:schemeClr val="bg1"/>
                </a:solidFill>
              </a:rPr>
              <a:t>Selective uptake of food due to 4 senses.</a:t>
            </a:r>
          </a:p>
          <a:p>
            <a:endParaRPr lang="en-CA" sz="1600" dirty="0" smtClean="0">
              <a:solidFill>
                <a:schemeClr val="bg1"/>
              </a:solidFill>
            </a:endParaRPr>
          </a:p>
          <a:p>
            <a:r>
              <a:rPr lang="en-CA" sz="1600" dirty="0" smtClean="0">
                <a:solidFill>
                  <a:schemeClr val="bg1"/>
                </a:solidFill>
              </a:rPr>
              <a:t>High body temperature to aid in digestion, growth and mobility.</a:t>
            </a:r>
          </a:p>
          <a:p>
            <a:endParaRPr lang="en-CA" sz="1600" dirty="0" smtClean="0">
              <a:solidFill>
                <a:schemeClr val="bg1"/>
              </a:solidFill>
            </a:endParaRPr>
          </a:p>
          <a:p>
            <a:r>
              <a:rPr lang="en-CA" sz="1600" dirty="0" smtClean="0">
                <a:solidFill>
                  <a:schemeClr val="bg1"/>
                </a:solidFill>
              </a:rPr>
              <a:t>Produce high amounts of waste as solid, liquid,  gases (carbon dioxide) and heat.</a:t>
            </a:r>
          </a:p>
          <a:p>
            <a:pPr lvl="1"/>
            <a:endParaRPr lang="en-CA" sz="1600" dirty="0" smtClean="0">
              <a:solidFill>
                <a:schemeClr val="bg1"/>
              </a:solidFill>
            </a:endParaRPr>
          </a:p>
          <a:p>
            <a:r>
              <a:rPr lang="en-CA" sz="1600" dirty="0" smtClean="0">
                <a:solidFill>
                  <a:schemeClr val="bg1"/>
                </a:solidFill>
              </a:rPr>
              <a:t>Grown from “within” have specialized organs.</a:t>
            </a:r>
          </a:p>
          <a:p>
            <a:endParaRPr lang="en-CA" sz="1600" dirty="0" smtClean="0">
              <a:solidFill>
                <a:schemeClr val="bg1"/>
              </a:solidFill>
            </a:endParaRPr>
          </a:p>
          <a:p>
            <a:r>
              <a:rPr lang="en-CA" sz="1600" dirty="0" smtClean="0">
                <a:solidFill>
                  <a:schemeClr val="bg1"/>
                </a:solidFill>
              </a:rPr>
              <a:t>Reproduce sexually to make a small replica.</a:t>
            </a:r>
          </a:p>
          <a:p>
            <a:endParaRPr lang="en-CA" sz="1600" dirty="0" smtClean="0">
              <a:solidFill>
                <a:schemeClr val="bg1"/>
              </a:solidFill>
            </a:endParaRPr>
          </a:p>
          <a:p>
            <a:r>
              <a:rPr lang="en-CA" sz="1600" dirty="0" smtClean="0">
                <a:solidFill>
                  <a:schemeClr val="bg1"/>
                </a:solidFill>
              </a:rPr>
              <a:t>Life cycle extends over many years.</a:t>
            </a:r>
          </a:p>
          <a:p>
            <a:endParaRPr lang="en-CA" sz="1400" dirty="0" smtClean="0"/>
          </a:p>
          <a:p>
            <a:endParaRPr lang="en-CA" sz="1400" dirty="0"/>
          </a:p>
        </p:txBody>
      </p:sp>
      <p:sp>
        <p:nvSpPr>
          <p:cNvPr id="8" name="Text Placeholder 7"/>
          <p:cNvSpPr>
            <a:spLocks noGrp="1"/>
          </p:cNvSpPr>
          <p:nvPr>
            <p:ph type="body" sz="quarter" idx="3"/>
          </p:nvPr>
        </p:nvSpPr>
        <p:spPr>
          <a:xfrm>
            <a:off x="4572000" y="764704"/>
            <a:ext cx="4031431" cy="504056"/>
          </a:xfrm>
        </p:spPr>
        <p:txBody>
          <a:bodyPr>
            <a:normAutofit/>
          </a:bodyPr>
          <a:lstStyle/>
          <a:p>
            <a:pPr algn="ctr"/>
            <a:r>
              <a:rPr lang="en-CA" sz="2000" dirty="0" smtClean="0">
                <a:solidFill>
                  <a:srgbClr val="FF0000"/>
                </a:solidFill>
              </a:rPr>
              <a:t>Plant (“ Joe Tomato”)</a:t>
            </a:r>
            <a:endParaRPr lang="en-CA" sz="2000" dirty="0">
              <a:solidFill>
                <a:srgbClr val="FF0000"/>
              </a:solidFill>
            </a:endParaRPr>
          </a:p>
        </p:txBody>
      </p:sp>
      <p:sp>
        <p:nvSpPr>
          <p:cNvPr id="9" name="Content Placeholder 8"/>
          <p:cNvSpPr>
            <a:spLocks noGrp="1"/>
          </p:cNvSpPr>
          <p:nvPr>
            <p:ph sz="quarter" idx="4"/>
          </p:nvPr>
        </p:nvSpPr>
        <p:spPr>
          <a:xfrm>
            <a:off x="4427984" y="1340768"/>
            <a:ext cx="4536504" cy="4896544"/>
          </a:xfrm>
        </p:spPr>
        <p:txBody>
          <a:bodyPr>
            <a:noAutofit/>
          </a:bodyPr>
          <a:lstStyle/>
          <a:p>
            <a:r>
              <a:rPr lang="en-CA" sz="1500" dirty="0" smtClean="0">
                <a:solidFill>
                  <a:schemeClr val="bg1"/>
                </a:solidFill>
              </a:rPr>
              <a:t>Use carbon dioxide, water  &amp; minerals and build them into complex things using sun’s energy</a:t>
            </a:r>
          </a:p>
          <a:p>
            <a:pPr>
              <a:buNone/>
            </a:pPr>
            <a:endParaRPr lang="en-CA" sz="1500" dirty="0" smtClean="0">
              <a:solidFill>
                <a:schemeClr val="bg1"/>
              </a:solidFill>
            </a:endParaRPr>
          </a:p>
          <a:p>
            <a:r>
              <a:rPr lang="en-CA" sz="1500" dirty="0" smtClean="0">
                <a:solidFill>
                  <a:schemeClr val="bg1"/>
                </a:solidFill>
              </a:rPr>
              <a:t>Not mobile; “rooted” to the spot</a:t>
            </a:r>
          </a:p>
          <a:p>
            <a:endParaRPr lang="en-CA" sz="1500" dirty="0" smtClean="0">
              <a:solidFill>
                <a:schemeClr val="bg1"/>
              </a:solidFill>
            </a:endParaRPr>
          </a:p>
          <a:p>
            <a:r>
              <a:rPr lang="en-CA" sz="1500" dirty="0" smtClean="0">
                <a:solidFill>
                  <a:schemeClr val="bg1"/>
                </a:solidFill>
              </a:rPr>
              <a:t>Mainly unselective uptake of food.</a:t>
            </a:r>
          </a:p>
          <a:p>
            <a:endParaRPr lang="en-CA" sz="1500" dirty="0" smtClean="0">
              <a:solidFill>
                <a:schemeClr val="bg1"/>
              </a:solidFill>
            </a:endParaRPr>
          </a:p>
          <a:p>
            <a:r>
              <a:rPr lang="en-CA" sz="1500" dirty="0" smtClean="0">
                <a:solidFill>
                  <a:schemeClr val="bg1"/>
                </a:solidFill>
              </a:rPr>
              <a:t>Grow at prevailing temperature thus have variable growth rate and often need dormant periods.</a:t>
            </a:r>
          </a:p>
          <a:p>
            <a:pPr lvl="1">
              <a:buNone/>
            </a:pPr>
            <a:endParaRPr lang="en-CA" sz="1500" dirty="0" smtClean="0">
              <a:solidFill>
                <a:schemeClr val="bg1"/>
              </a:solidFill>
            </a:endParaRPr>
          </a:p>
          <a:p>
            <a:r>
              <a:rPr lang="en-CA" sz="1500" dirty="0" smtClean="0">
                <a:solidFill>
                  <a:schemeClr val="bg1"/>
                </a:solidFill>
              </a:rPr>
              <a:t>Produce small amounts of waste mainly as oxygen, water and leakage from roots</a:t>
            </a:r>
          </a:p>
          <a:p>
            <a:pPr lvl="1">
              <a:buNone/>
            </a:pPr>
            <a:endParaRPr lang="en-CA" sz="1500" dirty="0" smtClean="0">
              <a:solidFill>
                <a:schemeClr val="bg1"/>
              </a:solidFill>
            </a:endParaRPr>
          </a:p>
          <a:p>
            <a:r>
              <a:rPr lang="en-CA" sz="1500" dirty="0" smtClean="0">
                <a:solidFill>
                  <a:schemeClr val="bg1"/>
                </a:solidFill>
              </a:rPr>
              <a:t>Grow from tips of shoot &amp; roots (meristems)</a:t>
            </a:r>
          </a:p>
          <a:p>
            <a:endParaRPr lang="en-CA" sz="1500" dirty="0" smtClean="0">
              <a:solidFill>
                <a:schemeClr val="bg1"/>
              </a:solidFill>
            </a:endParaRPr>
          </a:p>
          <a:p>
            <a:r>
              <a:rPr lang="en-CA" sz="1500" dirty="0" smtClean="0">
                <a:solidFill>
                  <a:schemeClr val="bg1"/>
                </a:solidFill>
              </a:rPr>
              <a:t>Reproduce sexually by seed or vegetatively</a:t>
            </a:r>
          </a:p>
          <a:p>
            <a:endParaRPr lang="en-CA" sz="1500" dirty="0">
              <a:solidFill>
                <a:schemeClr val="bg1"/>
              </a:solidFill>
            </a:endParaRPr>
          </a:p>
          <a:p>
            <a:r>
              <a:rPr lang="en-CA" sz="1500" dirty="0" smtClean="0">
                <a:solidFill>
                  <a:schemeClr val="bg1"/>
                </a:solidFill>
              </a:rPr>
              <a:t>Variable life cycles; annual, biennial &amp; perennial</a:t>
            </a:r>
          </a:p>
          <a:p>
            <a:pPr lvl="1">
              <a:buNone/>
            </a:pPr>
            <a:endParaRPr lang="en-CA"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763688" y="260648"/>
            <a:ext cx="2962672" cy="563662"/>
          </a:xfrm>
        </p:spPr>
        <p:txBody>
          <a:bodyPr>
            <a:normAutofit/>
          </a:bodyPr>
          <a:lstStyle/>
          <a:p>
            <a:r>
              <a:rPr lang="en-CA" sz="2400" dirty="0" smtClean="0"/>
              <a:t>How a plant works</a:t>
            </a:r>
            <a:endParaRPr lang="en-CA" sz="2400" dirty="0"/>
          </a:p>
        </p:txBody>
      </p:sp>
      <p:pic>
        <p:nvPicPr>
          <p:cNvPr id="10" name="Content Placeholder 9" descr="corn plant with.jpg"/>
          <p:cNvPicPr>
            <a:picLocks noGrp="1" noChangeAspect="1"/>
          </p:cNvPicPr>
          <p:nvPr>
            <p:ph idx="1"/>
          </p:nvPr>
        </p:nvPicPr>
        <p:blipFill>
          <a:blip r:embed="rId2" cstate="print"/>
          <a:stretch>
            <a:fillRect/>
          </a:stretch>
        </p:blipFill>
        <p:spPr>
          <a:xfrm>
            <a:off x="4283968" y="0"/>
            <a:ext cx="3528392" cy="5952107"/>
          </a:xfrm>
        </p:spPr>
      </p:pic>
      <p:sp>
        <p:nvSpPr>
          <p:cNvPr id="9" name="Text Placeholder 8"/>
          <p:cNvSpPr>
            <a:spLocks noGrp="1"/>
          </p:cNvSpPr>
          <p:nvPr>
            <p:ph type="body" sz="half" idx="2"/>
          </p:nvPr>
        </p:nvSpPr>
        <p:spPr>
          <a:xfrm>
            <a:off x="899592" y="980728"/>
            <a:ext cx="3008313" cy="4691063"/>
          </a:xfrm>
        </p:spPr>
        <p:txBody>
          <a:bodyPr/>
          <a:lstStyle/>
          <a:p>
            <a:r>
              <a:rPr lang="en-CA" sz="1600" b="1" dirty="0" smtClean="0"/>
              <a:t>The Leaf: </a:t>
            </a:r>
            <a:r>
              <a:rPr lang="en-CA" sz="1600" dirty="0" smtClean="0"/>
              <a:t>Green in colour and with holes (stomata) on the surface let air in and water out. More pores on lower than upper surface to reduce water loss</a:t>
            </a:r>
            <a:r>
              <a:rPr lang="en-CA" dirty="0" smtClean="0"/>
              <a:t>. </a:t>
            </a:r>
          </a:p>
          <a:p>
            <a:endParaRPr lang="en-CA" sz="1200" dirty="0" smtClean="0"/>
          </a:p>
          <a:p>
            <a:r>
              <a:rPr lang="en-CA" sz="1600" b="1" dirty="0" smtClean="0"/>
              <a:t>Photosynthesis:</a:t>
            </a:r>
          </a:p>
          <a:p>
            <a:r>
              <a:rPr lang="en-CA" sz="1600" dirty="0" smtClean="0"/>
              <a:t>Green pigments intercept sun light and capture energy to break water molecules into hydrogen and oxygen; release most of the oxygen. </a:t>
            </a:r>
          </a:p>
          <a:p>
            <a:r>
              <a:rPr lang="en-CA" sz="1600" dirty="0" smtClean="0"/>
              <a:t>Chemical “power” stored as bound hydrogen and special phosphates</a:t>
            </a:r>
            <a:r>
              <a:rPr lang="en-CA" sz="1600" i="1" dirty="0" smtClean="0"/>
              <a:t>. </a:t>
            </a:r>
            <a:r>
              <a:rPr lang="en-CA" sz="1600" dirty="0" smtClean="0"/>
              <a:t>Carbon, hydrogen &amp; oxygen react with minerals to make all the things plant needs to grow</a:t>
            </a:r>
            <a:r>
              <a:rPr lang="en-CA" sz="1600" i="1" dirty="0" smtClean="0"/>
              <a:t>.    </a:t>
            </a:r>
            <a:endParaRPr lang="en-CA" sz="1600" i="1" dirty="0"/>
          </a:p>
        </p:txBody>
      </p:sp>
      <p:graphicFrame>
        <p:nvGraphicFramePr>
          <p:cNvPr id="18" name="Diagram 17"/>
          <p:cNvGraphicFramePr/>
          <p:nvPr/>
        </p:nvGraphicFramePr>
        <p:xfrm>
          <a:off x="1524000" y="1397000"/>
          <a:ext cx="311696" cy="45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0" name="Straight Arrow Connector 19"/>
          <p:cNvCxnSpPr/>
          <p:nvPr/>
        </p:nvCxnSpPr>
        <p:spPr>
          <a:xfrm>
            <a:off x="3923928" y="2132856"/>
            <a:ext cx="1418456" cy="698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444208" y="620688"/>
            <a:ext cx="144016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923928" y="5445224"/>
            <a:ext cx="144016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6156176" y="3789040"/>
            <a:ext cx="172819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740352" y="1412776"/>
            <a:ext cx="1224136" cy="523220"/>
          </a:xfrm>
          <a:prstGeom prst="rect">
            <a:avLst/>
          </a:prstGeom>
          <a:noFill/>
        </p:spPr>
        <p:txBody>
          <a:bodyPr wrap="square" rtlCol="0">
            <a:spAutoFit/>
          </a:bodyPr>
          <a:lstStyle/>
          <a:p>
            <a:pPr algn="ctr"/>
            <a:r>
              <a:rPr lang="en-CA" sz="1400" b="1" dirty="0" smtClean="0"/>
              <a:t>Flower &amp; seeds</a:t>
            </a:r>
            <a:endParaRPr lang="en-CA" sz="1400" b="1" dirty="0"/>
          </a:p>
        </p:txBody>
      </p:sp>
      <p:sp>
        <p:nvSpPr>
          <p:cNvPr id="37" name="TextBox 36"/>
          <p:cNvSpPr txBox="1"/>
          <p:nvPr/>
        </p:nvSpPr>
        <p:spPr>
          <a:xfrm>
            <a:off x="7596336" y="3573016"/>
            <a:ext cx="1368152" cy="1169551"/>
          </a:xfrm>
          <a:prstGeom prst="rect">
            <a:avLst/>
          </a:prstGeom>
          <a:noFill/>
        </p:spPr>
        <p:txBody>
          <a:bodyPr wrap="square" rtlCol="0">
            <a:spAutoFit/>
          </a:bodyPr>
          <a:lstStyle/>
          <a:p>
            <a:pPr algn="ctr"/>
            <a:r>
              <a:rPr lang="en-CA" sz="1400" b="1" dirty="0" smtClean="0"/>
              <a:t>Stem</a:t>
            </a:r>
            <a:r>
              <a:rPr lang="en-CA" sz="1400" dirty="0" smtClean="0"/>
              <a:t> for support &amp; transport of water and nutrients</a:t>
            </a:r>
            <a:endParaRPr lang="en-CA" sz="1400" dirty="0"/>
          </a:p>
        </p:txBody>
      </p:sp>
      <p:sp>
        <p:nvSpPr>
          <p:cNvPr id="38" name="TextBox 37"/>
          <p:cNvSpPr txBox="1"/>
          <p:nvPr/>
        </p:nvSpPr>
        <p:spPr>
          <a:xfrm>
            <a:off x="1907704" y="5733256"/>
            <a:ext cx="2232248" cy="523220"/>
          </a:xfrm>
          <a:prstGeom prst="rect">
            <a:avLst/>
          </a:prstGeom>
          <a:noFill/>
        </p:spPr>
        <p:txBody>
          <a:bodyPr wrap="square" rtlCol="0">
            <a:spAutoFit/>
          </a:bodyPr>
          <a:lstStyle/>
          <a:p>
            <a:pPr algn="ctr"/>
            <a:r>
              <a:rPr lang="en-CA" sz="1400" b="1" dirty="0" smtClean="0"/>
              <a:t>Root</a:t>
            </a:r>
            <a:r>
              <a:rPr lang="en-CA" sz="1400" dirty="0" smtClean="0"/>
              <a:t> for support &amp; uptake of water and minerals</a:t>
            </a:r>
            <a:endParaRPr lang="en-CA" sz="1400" dirty="0"/>
          </a:p>
        </p:txBody>
      </p:sp>
      <p:sp>
        <p:nvSpPr>
          <p:cNvPr id="40" name="Cloud 39"/>
          <p:cNvSpPr/>
          <p:nvPr/>
        </p:nvSpPr>
        <p:spPr>
          <a:xfrm>
            <a:off x="6804248" y="5661248"/>
            <a:ext cx="45719" cy="457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7-Point Star 41"/>
          <p:cNvSpPr/>
          <p:nvPr/>
        </p:nvSpPr>
        <p:spPr>
          <a:xfrm>
            <a:off x="6948264" y="5301208"/>
            <a:ext cx="144016" cy="72008"/>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Explosion 2 42"/>
          <p:cNvSpPr/>
          <p:nvPr/>
        </p:nvSpPr>
        <p:spPr>
          <a:xfrm>
            <a:off x="6516216" y="5517232"/>
            <a:ext cx="72008" cy="14401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Sun 43"/>
          <p:cNvSpPr/>
          <p:nvPr/>
        </p:nvSpPr>
        <p:spPr>
          <a:xfrm>
            <a:off x="6516216" y="5229200"/>
            <a:ext cx="72008" cy="72008"/>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53" name="Straight Arrow Connector 52"/>
          <p:cNvCxnSpPr/>
          <p:nvPr/>
        </p:nvCxnSpPr>
        <p:spPr>
          <a:xfrm flipH="1">
            <a:off x="7092280" y="5157192"/>
            <a:ext cx="79208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596336" y="4941168"/>
            <a:ext cx="1296144" cy="523220"/>
          </a:xfrm>
          <a:prstGeom prst="rect">
            <a:avLst/>
          </a:prstGeom>
          <a:noFill/>
        </p:spPr>
        <p:txBody>
          <a:bodyPr wrap="square" rtlCol="0">
            <a:spAutoFit/>
          </a:bodyPr>
          <a:lstStyle/>
          <a:p>
            <a:pPr algn="ctr"/>
            <a:r>
              <a:rPr lang="en-CA" sz="1400" dirty="0" smtClean="0"/>
              <a:t>Helper </a:t>
            </a:r>
            <a:r>
              <a:rPr lang="en-CA" sz="1400" b="1" dirty="0" smtClean="0"/>
              <a:t>microbes</a:t>
            </a:r>
            <a:endParaRPr lang="en-CA" sz="1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116632"/>
            <a:ext cx="8229600" cy="864096"/>
          </a:xfrm>
        </p:spPr>
        <p:txBody>
          <a:bodyPr>
            <a:normAutofit/>
          </a:bodyPr>
          <a:lstStyle/>
          <a:p>
            <a:r>
              <a:rPr lang="en-CA" sz="2800" b="1" dirty="0" smtClean="0"/>
              <a:t>Plants with different life cycles may feed differently </a:t>
            </a:r>
            <a:endParaRPr lang="en-CA" sz="2800" b="1" dirty="0"/>
          </a:p>
        </p:txBody>
      </p:sp>
      <p:sp>
        <p:nvSpPr>
          <p:cNvPr id="6" name="Content Placeholder 5"/>
          <p:cNvSpPr>
            <a:spLocks noGrp="1"/>
          </p:cNvSpPr>
          <p:nvPr>
            <p:ph idx="1"/>
          </p:nvPr>
        </p:nvSpPr>
        <p:spPr>
          <a:xfrm>
            <a:off x="467544" y="1124744"/>
            <a:ext cx="8219256" cy="5112568"/>
          </a:xfrm>
        </p:spPr>
        <p:txBody>
          <a:bodyPr>
            <a:normAutofit/>
          </a:bodyPr>
          <a:lstStyle/>
          <a:p>
            <a:r>
              <a:rPr lang="en-CA" sz="2000" b="1" dirty="0" smtClean="0"/>
              <a:t>Annual</a:t>
            </a:r>
          </a:p>
          <a:p>
            <a:pPr lvl="1"/>
            <a:r>
              <a:rPr lang="en-CA" sz="1800" b="1" dirty="0" smtClean="0"/>
              <a:t>Germinate, grow, flower, fruit and seed in one year</a:t>
            </a:r>
          </a:p>
          <a:p>
            <a:pPr lvl="1">
              <a:buNone/>
            </a:pPr>
            <a:r>
              <a:rPr lang="en-CA" sz="1800" b="1" dirty="0" smtClean="0"/>
              <a:t>	</a:t>
            </a:r>
            <a:r>
              <a:rPr lang="en-CA" sz="1800" b="1" i="1" dirty="0" smtClean="0"/>
              <a:t>Grains, peas, beans, &amp; corn</a:t>
            </a:r>
          </a:p>
          <a:p>
            <a:pPr lvl="1">
              <a:buNone/>
            </a:pPr>
            <a:endParaRPr lang="en-CA" sz="2000" i="1" dirty="0" smtClean="0"/>
          </a:p>
          <a:p>
            <a:r>
              <a:rPr lang="en-CA" sz="2000" b="1" dirty="0" smtClean="0"/>
              <a:t>Biennial</a:t>
            </a:r>
          </a:p>
          <a:p>
            <a:pPr lvl="1"/>
            <a:r>
              <a:rPr lang="en-CA" sz="1800" b="1" dirty="0" smtClean="0"/>
              <a:t>Year 1: Germinate, grow  then rest &amp; conserve </a:t>
            </a:r>
          </a:p>
          <a:p>
            <a:pPr lvl="1">
              <a:buNone/>
            </a:pPr>
            <a:r>
              <a:rPr lang="en-CA" sz="1800" b="1" dirty="0" smtClean="0"/>
              <a:t>	nutrients maybe underground (things we harvest)</a:t>
            </a:r>
          </a:p>
          <a:p>
            <a:pPr lvl="1"/>
            <a:r>
              <a:rPr lang="en-CA" sz="1800" b="1" dirty="0" smtClean="0"/>
              <a:t>Year 2: Produce flowers and seed</a:t>
            </a:r>
          </a:p>
          <a:p>
            <a:pPr lvl="1">
              <a:buNone/>
            </a:pPr>
            <a:r>
              <a:rPr lang="en-CA" sz="1800" b="1" dirty="0" smtClean="0"/>
              <a:t>	</a:t>
            </a:r>
            <a:r>
              <a:rPr lang="en-CA" sz="1800" b="1" i="1" dirty="0" smtClean="0"/>
              <a:t>Carrot, cabbage, beet, celery etc</a:t>
            </a:r>
          </a:p>
          <a:p>
            <a:pPr lvl="1">
              <a:buNone/>
            </a:pPr>
            <a:endParaRPr lang="en-CA" sz="2000" dirty="0" smtClean="0"/>
          </a:p>
          <a:p>
            <a:r>
              <a:rPr lang="en-CA" sz="2000" b="1" dirty="0" smtClean="0"/>
              <a:t>Perennial</a:t>
            </a:r>
          </a:p>
          <a:p>
            <a:pPr lvl="1"/>
            <a:r>
              <a:rPr lang="en-CA" sz="1800" b="1" dirty="0" smtClean="0"/>
              <a:t>Grow, flower and fruit each year over many years of life	</a:t>
            </a:r>
            <a:r>
              <a:rPr lang="en-CA" sz="1800" b="1" i="1" dirty="0" smtClean="0"/>
              <a:t>Asparagus, rhubarb, cranberry, raspberries, &amp; apples </a:t>
            </a:r>
            <a:endParaRPr lang="en-CA" sz="1800" b="1" i="1" dirty="0"/>
          </a:p>
        </p:txBody>
      </p:sp>
      <p:pic>
        <p:nvPicPr>
          <p:cNvPr id="4" name="Picture 3" descr="bean.jpg"/>
          <p:cNvPicPr>
            <a:picLocks noChangeAspect="1"/>
          </p:cNvPicPr>
          <p:nvPr/>
        </p:nvPicPr>
        <p:blipFill>
          <a:blip r:embed="rId2" cstate="print"/>
          <a:stretch>
            <a:fillRect/>
          </a:stretch>
        </p:blipFill>
        <p:spPr>
          <a:xfrm>
            <a:off x="6300192" y="764704"/>
            <a:ext cx="1440160" cy="1920213"/>
          </a:xfrm>
          <a:prstGeom prst="rect">
            <a:avLst/>
          </a:prstGeom>
        </p:spPr>
      </p:pic>
      <p:pic>
        <p:nvPicPr>
          <p:cNvPr id="7" name="Picture 6" descr="carrots.jpg"/>
          <p:cNvPicPr>
            <a:picLocks noChangeAspect="1"/>
          </p:cNvPicPr>
          <p:nvPr/>
        </p:nvPicPr>
        <p:blipFill>
          <a:blip r:embed="rId3" cstate="print"/>
          <a:stretch>
            <a:fillRect/>
          </a:stretch>
        </p:blipFill>
        <p:spPr>
          <a:xfrm>
            <a:off x="6228184" y="2780928"/>
            <a:ext cx="1946355" cy="1728192"/>
          </a:xfrm>
          <a:prstGeom prst="rect">
            <a:avLst/>
          </a:prstGeom>
        </p:spPr>
      </p:pic>
      <p:pic>
        <p:nvPicPr>
          <p:cNvPr id="8" name="Picture 7" descr="rhubarb.jpg"/>
          <p:cNvPicPr>
            <a:picLocks noChangeAspect="1"/>
          </p:cNvPicPr>
          <p:nvPr/>
        </p:nvPicPr>
        <p:blipFill>
          <a:blip r:embed="rId4" cstate="print"/>
          <a:stretch>
            <a:fillRect/>
          </a:stretch>
        </p:blipFill>
        <p:spPr>
          <a:xfrm>
            <a:off x="6732240" y="4581128"/>
            <a:ext cx="1944216" cy="190101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008112"/>
          </a:xfrm>
        </p:spPr>
        <p:txBody>
          <a:bodyPr>
            <a:normAutofit/>
          </a:bodyPr>
          <a:lstStyle/>
          <a:p>
            <a:r>
              <a:rPr lang="en-CA" sz="2800" dirty="0" smtClean="0">
                <a:solidFill>
                  <a:schemeClr val="bg1"/>
                </a:solidFill>
              </a:rPr>
              <a:t>What Types of Food Do Plants Need?</a:t>
            </a:r>
            <a:endParaRPr lang="en-CA" sz="2800" dirty="0">
              <a:solidFill>
                <a:schemeClr val="bg1"/>
              </a:solidFill>
            </a:endParaRPr>
          </a:p>
        </p:txBody>
      </p:sp>
      <p:sp>
        <p:nvSpPr>
          <p:cNvPr id="5" name="Content Placeholder 4"/>
          <p:cNvSpPr>
            <a:spLocks noGrp="1"/>
          </p:cNvSpPr>
          <p:nvPr>
            <p:ph idx="1"/>
          </p:nvPr>
        </p:nvSpPr>
        <p:spPr>
          <a:xfrm>
            <a:off x="467544" y="1268760"/>
            <a:ext cx="8229600" cy="4857403"/>
          </a:xfrm>
        </p:spPr>
        <p:txBody>
          <a:bodyPr>
            <a:normAutofit/>
          </a:bodyPr>
          <a:lstStyle/>
          <a:p>
            <a:pPr algn="ctr">
              <a:buNone/>
            </a:pPr>
            <a:r>
              <a:rPr lang="en-CA" sz="2400" b="1" dirty="0" smtClean="0">
                <a:solidFill>
                  <a:schemeClr val="bg2">
                    <a:lumMod val="90000"/>
                  </a:schemeClr>
                </a:solidFill>
              </a:rPr>
              <a:t>Needed in Large Amounts</a:t>
            </a:r>
          </a:p>
          <a:p>
            <a:pPr>
              <a:buNone/>
            </a:pPr>
            <a:r>
              <a:rPr lang="en-CA" sz="2000" dirty="0" smtClean="0"/>
              <a:t>	</a:t>
            </a:r>
            <a:r>
              <a:rPr lang="en-CA" sz="2000" u="sng" dirty="0" smtClean="0">
                <a:solidFill>
                  <a:srgbClr val="FFFF00"/>
                </a:solidFill>
              </a:rPr>
              <a:t>Carbon</a:t>
            </a:r>
            <a:r>
              <a:rPr lang="en-CA" sz="2000" dirty="0" smtClean="0">
                <a:solidFill>
                  <a:srgbClr val="FFFF00"/>
                </a:solidFill>
              </a:rPr>
              <a:t> (from carbon dioxide in the air) </a:t>
            </a:r>
          </a:p>
          <a:p>
            <a:pPr>
              <a:buNone/>
            </a:pPr>
            <a:r>
              <a:rPr lang="en-CA" sz="2000" dirty="0" smtClean="0">
                <a:solidFill>
                  <a:srgbClr val="FFFF00"/>
                </a:solidFill>
              </a:rPr>
              <a:t>	</a:t>
            </a:r>
            <a:r>
              <a:rPr lang="en-CA" sz="2000" u="sng" dirty="0" smtClean="0">
                <a:solidFill>
                  <a:srgbClr val="FFFF00"/>
                </a:solidFill>
              </a:rPr>
              <a:t>Hydrogen &amp; oxygen </a:t>
            </a:r>
            <a:r>
              <a:rPr lang="en-CA" sz="2000" dirty="0" smtClean="0">
                <a:solidFill>
                  <a:srgbClr val="FFFF00"/>
                </a:solidFill>
              </a:rPr>
              <a:t>(largely water from the soil).</a:t>
            </a:r>
          </a:p>
          <a:p>
            <a:pPr>
              <a:buNone/>
            </a:pPr>
            <a:r>
              <a:rPr lang="en-CA" sz="2000" dirty="0" smtClean="0">
                <a:solidFill>
                  <a:srgbClr val="FFFF00"/>
                </a:solidFill>
              </a:rPr>
              <a:t>	</a:t>
            </a:r>
            <a:r>
              <a:rPr lang="en-CA" sz="2000" u="sng" dirty="0" smtClean="0">
                <a:solidFill>
                  <a:srgbClr val="FFFF00"/>
                </a:solidFill>
              </a:rPr>
              <a:t>Major Nutrients</a:t>
            </a:r>
            <a:r>
              <a:rPr lang="en-CA" sz="2000" dirty="0" smtClean="0">
                <a:solidFill>
                  <a:srgbClr val="FFFF00"/>
                </a:solidFill>
              </a:rPr>
              <a:t>: [essential &amp; often in short supply] Nitrogen, Potassium &amp; Phosphorus</a:t>
            </a:r>
          </a:p>
          <a:p>
            <a:pPr>
              <a:buNone/>
            </a:pPr>
            <a:r>
              <a:rPr lang="en-CA" sz="2000" dirty="0" smtClean="0">
                <a:solidFill>
                  <a:srgbClr val="FFFF00"/>
                </a:solidFill>
              </a:rPr>
              <a:t>	</a:t>
            </a:r>
            <a:r>
              <a:rPr lang="en-CA" sz="2000" u="sng" dirty="0" smtClean="0">
                <a:solidFill>
                  <a:srgbClr val="FFFF00"/>
                </a:solidFill>
              </a:rPr>
              <a:t>Macro Nutrients</a:t>
            </a:r>
            <a:r>
              <a:rPr lang="en-CA" sz="2000" dirty="0" smtClean="0">
                <a:solidFill>
                  <a:srgbClr val="FFFF00"/>
                </a:solidFill>
              </a:rPr>
              <a:t>: [essential but not so often in short supply] Sulphur, Calcium and Magnesium</a:t>
            </a:r>
          </a:p>
          <a:p>
            <a:pPr>
              <a:buNone/>
            </a:pPr>
            <a:endParaRPr lang="en-CA" sz="2400" b="1" dirty="0" smtClean="0"/>
          </a:p>
          <a:p>
            <a:pPr algn="ctr">
              <a:buNone/>
            </a:pPr>
            <a:r>
              <a:rPr lang="en-CA" sz="2400" b="1" dirty="0" smtClean="0">
                <a:solidFill>
                  <a:schemeClr val="bg2">
                    <a:lumMod val="75000"/>
                  </a:schemeClr>
                </a:solidFill>
              </a:rPr>
              <a:t>Needed in Small Amounts</a:t>
            </a:r>
          </a:p>
          <a:p>
            <a:pPr>
              <a:buNone/>
            </a:pPr>
            <a:r>
              <a:rPr lang="en-CA" sz="2000" u="sng" dirty="0" smtClean="0">
                <a:solidFill>
                  <a:srgbClr val="FFFF00"/>
                </a:solidFill>
              </a:rPr>
              <a:t>Micronutrients:</a:t>
            </a:r>
            <a:r>
              <a:rPr lang="en-CA" sz="2000" dirty="0" smtClean="0">
                <a:solidFill>
                  <a:srgbClr val="FFFF00"/>
                </a:solidFill>
              </a:rPr>
              <a:t> Iron, Copper, Manganese, Zinc, Boron, Molybdenum &amp; Nickel</a:t>
            </a:r>
          </a:p>
          <a:p>
            <a:pPr>
              <a:buNone/>
            </a:pPr>
            <a:r>
              <a:rPr lang="en-CA" sz="2000" u="sng" dirty="0" smtClean="0">
                <a:solidFill>
                  <a:srgbClr val="FFFF00"/>
                </a:solidFill>
              </a:rPr>
              <a:t>Beneficial in small amounts</a:t>
            </a:r>
            <a:r>
              <a:rPr lang="en-CA" sz="2000" dirty="0" smtClean="0">
                <a:solidFill>
                  <a:srgbClr val="FFFF00"/>
                </a:solidFill>
              </a:rPr>
              <a:t>  but often not sure why: Sodium, Chlorine, Selenium, Chromium, Cobalt &amp; Silicon</a:t>
            </a:r>
          </a:p>
          <a:p>
            <a:endParaRPr lang="en-CA"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solidFill>
                  <a:srgbClr val="FF0000"/>
                </a:solidFill>
                <a:latin typeface="Verdana" pitchFamily="34" charset="0"/>
                <a:ea typeface="Verdana" pitchFamily="34" charset="0"/>
                <a:cs typeface="Verdana" pitchFamily="34" charset="0"/>
              </a:rPr>
              <a:t>What things are detrimental?</a:t>
            </a:r>
            <a:endParaRPr lang="en-CA" sz="4000" dirty="0">
              <a:solidFill>
                <a:srgbClr val="FF0000"/>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916832"/>
            <a:ext cx="8229600" cy="4209331"/>
          </a:xfrm>
        </p:spPr>
        <p:txBody>
          <a:bodyPr>
            <a:normAutofit/>
          </a:bodyPr>
          <a:lstStyle/>
          <a:p>
            <a:r>
              <a:rPr lang="en-CA" b="1" dirty="0" smtClean="0">
                <a:solidFill>
                  <a:srgbClr val="FFFF00"/>
                </a:solidFill>
              </a:rPr>
              <a:t>“Heavy metals” </a:t>
            </a:r>
            <a:r>
              <a:rPr lang="en-CA" sz="2400" i="1" dirty="0" smtClean="0">
                <a:solidFill>
                  <a:schemeClr val="bg1"/>
                </a:solidFill>
              </a:rPr>
              <a:t>such as lead, mercury, cadmium</a:t>
            </a:r>
          </a:p>
          <a:p>
            <a:r>
              <a:rPr lang="en-CA" b="1" dirty="0" smtClean="0">
                <a:solidFill>
                  <a:srgbClr val="FFFF00"/>
                </a:solidFill>
              </a:rPr>
              <a:t>Aluminum</a:t>
            </a:r>
            <a:r>
              <a:rPr lang="en-CA" dirty="0" smtClean="0">
                <a:solidFill>
                  <a:schemeClr val="bg1"/>
                </a:solidFill>
              </a:rPr>
              <a:t> </a:t>
            </a:r>
            <a:r>
              <a:rPr lang="en-CA" sz="2400" i="1" dirty="0" smtClean="0">
                <a:solidFill>
                  <a:schemeClr val="bg1"/>
                </a:solidFill>
              </a:rPr>
              <a:t>in very acidic soils</a:t>
            </a:r>
          </a:p>
          <a:p>
            <a:r>
              <a:rPr lang="en-CA" b="1" dirty="0" smtClean="0">
                <a:solidFill>
                  <a:srgbClr val="FFFF00"/>
                </a:solidFill>
              </a:rPr>
              <a:t>Essential food elements </a:t>
            </a:r>
            <a:r>
              <a:rPr lang="en-CA" sz="2400" i="1" dirty="0" smtClean="0">
                <a:solidFill>
                  <a:schemeClr val="bg1"/>
                </a:solidFill>
              </a:rPr>
              <a:t>in too large amounts</a:t>
            </a:r>
          </a:p>
          <a:p>
            <a:r>
              <a:rPr lang="en-CA" b="1" dirty="0" smtClean="0">
                <a:solidFill>
                  <a:srgbClr val="FFFF00"/>
                </a:solidFill>
              </a:rPr>
              <a:t>High sodium </a:t>
            </a:r>
            <a:r>
              <a:rPr lang="en-CA" sz="2400" i="1" dirty="0" smtClean="0">
                <a:solidFill>
                  <a:schemeClr val="bg1"/>
                </a:solidFill>
              </a:rPr>
              <a:t>in saline soils</a:t>
            </a:r>
          </a:p>
          <a:p>
            <a:r>
              <a:rPr lang="en-CA" b="1" dirty="0" smtClean="0">
                <a:solidFill>
                  <a:srgbClr val="FFFF00"/>
                </a:solidFill>
              </a:rPr>
              <a:t>Acid or alkaline soils </a:t>
            </a:r>
            <a:r>
              <a:rPr lang="en-CA" sz="2400" i="1" dirty="0" smtClean="0">
                <a:solidFill>
                  <a:schemeClr val="bg1"/>
                </a:solidFill>
              </a:rPr>
              <a:t>where nutrient elements may become toxic while others unavailable for plant growth</a:t>
            </a:r>
          </a:p>
          <a:p>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496944" cy="2592288"/>
          </a:xfrm>
        </p:spPr>
        <p:txBody>
          <a:bodyPr>
            <a:normAutofit fontScale="90000"/>
          </a:bodyPr>
          <a:lstStyle/>
          <a:p>
            <a:r>
              <a:rPr lang="en-CA" sz="3600" dirty="0" smtClean="0">
                <a:solidFill>
                  <a:schemeClr val="bg1"/>
                </a:solidFill>
              </a:rPr>
              <a:t>Veggies from the farmer’s market or my garden taste better than from the supermarket. </a:t>
            </a:r>
            <a:r>
              <a:rPr lang="en-CA" sz="3100" dirty="0" smtClean="0">
                <a:solidFill>
                  <a:schemeClr val="bg1"/>
                </a:solidFill>
              </a:rPr>
              <a:t/>
            </a:r>
            <a:br>
              <a:rPr lang="en-CA" sz="3100" dirty="0" smtClean="0">
                <a:solidFill>
                  <a:schemeClr val="bg1"/>
                </a:solidFill>
              </a:rPr>
            </a:br>
            <a:r>
              <a:rPr lang="en-CA" sz="2800" dirty="0" smtClean="0">
                <a:solidFill>
                  <a:schemeClr val="bg1"/>
                </a:solidFill>
              </a:rPr>
              <a:t/>
            </a:r>
            <a:br>
              <a:rPr lang="en-CA" sz="2800" dirty="0" smtClean="0">
                <a:solidFill>
                  <a:schemeClr val="bg1"/>
                </a:solidFill>
              </a:rPr>
            </a:br>
            <a:r>
              <a:rPr lang="en-CA" sz="2800" dirty="0" smtClean="0">
                <a:solidFill>
                  <a:schemeClr val="bg1"/>
                </a:solidFill>
              </a:rPr>
              <a:t/>
            </a:r>
            <a:br>
              <a:rPr lang="en-CA" sz="2800" dirty="0" smtClean="0">
                <a:solidFill>
                  <a:schemeClr val="bg1"/>
                </a:solidFill>
              </a:rPr>
            </a:br>
            <a:r>
              <a:rPr lang="en-CA" sz="3100" dirty="0" smtClean="0">
                <a:solidFill>
                  <a:schemeClr val="bg1"/>
                </a:solidFill>
              </a:rPr>
              <a:t>If that is true, does it have anything to do with fertilizers? </a:t>
            </a:r>
            <a:endParaRPr lang="en-CA" sz="3100" dirty="0">
              <a:solidFill>
                <a:schemeClr val="bg1"/>
              </a:solidFill>
            </a:endParaRPr>
          </a:p>
        </p:txBody>
      </p:sp>
      <p:sp>
        <p:nvSpPr>
          <p:cNvPr id="3" name="Content Placeholder 2"/>
          <p:cNvSpPr>
            <a:spLocks noGrp="1"/>
          </p:cNvSpPr>
          <p:nvPr>
            <p:ph idx="1"/>
          </p:nvPr>
        </p:nvSpPr>
        <p:spPr>
          <a:xfrm>
            <a:off x="539552" y="3789040"/>
            <a:ext cx="8208912" cy="1080120"/>
          </a:xfrm>
        </p:spPr>
        <p:txBody>
          <a:bodyPr>
            <a:normAutofit/>
          </a:bodyPr>
          <a:lstStyle/>
          <a:p>
            <a:pPr algn="ctr">
              <a:buNone/>
            </a:pPr>
            <a:r>
              <a:rPr lang="en-CA" b="1" dirty="0" smtClean="0">
                <a:solidFill>
                  <a:srgbClr val="FFFF00"/>
                </a:solidFill>
              </a:rPr>
              <a:t>But, plant roots are unable to tell the origin of the nutrients they take up.</a:t>
            </a:r>
          </a:p>
          <a:p>
            <a:endParaRPr lang="en-CA" sz="2000" u="sng" dirty="0" smtClean="0"/>
          </a:p>
          <a:p>
            <a:pPr lvl="1">
              <a:buNone/>
            </a:pPr>
            <a:endParaRPr lang="en-CA"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1115</TotalTime>
  <Words>1519</Words>
  <Application>Microsoft Office PowerPoint</Application>
  <PresentationFormat>On-screen Show (4:3)</PresentationFormat>
  <Paragraphs>219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vt:lpstr>
      <vt:lpstr>Fertilizers      “a fertilizer is a plant food”</vt:lpstr>
      <vt:lpstr>Do not get confused: Plants and animals feed differently</vt:lpstr>
      <vt:lpstr>Some important differences</vt:lpstr>
      <vt:lpstr>How a plant works</vt:lpstr>
      <vt:lpstr>Plants with different life cycles may feed differently </vt:lpstr>
      <vt:lpstr>What Types of Food Do Plants Need?</vt:lpstr>
      <vt:lpstr>What things are detrimental?</vt:lpstr>
      <vt:lpstr>Veggies from the farmer’s market or my garden taste better than from the supermarket.    If that is true, does it have anything to do with fertilizers? </vt:lpstr>
      <vt:lpstr>Some possible reasons for better taste &amp; nutritional value</vt:lpstr>
      <vt:lpstr>Some more reasons</vt:lpstr>
      <vt:lpstr>Fertilizer Timeline</vt:lpstr>
      <vt:lpstr>Types of Fertilizers</vt:lpstr>
      <vt:lpstr>Types of Fertilizers</vt:lpstr>
      <vt:lpstr>Types of Fertilizers</vt:lpstr>
      <vt:lpstr>Shapes, Sizes and Forms</vt:lpstr>
      <vt:lpstr>Numbers on the Bag</vt:lpstr>
      <vt:lpstr>Examples of “Green” Inorganic Products</vt:lpstr>
      <vt:lpstr>Examples of “Green” Organic Fertilizers</vt:lpstr>
      <vt:lpstr>Plants can’t move, you have to place the food where they can get it</vt:lpstr>
      <vt:lpstr>Plants can’t move, you have to place the food where they can get it</vt:lpstr>
      <vt:lpstr>Salts and pH</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119</cp:revision>
  <dcterms:created xsi:type="dcterms:W3CDTF">2012-01-09T17:41:48Z</dcterms:created>
  <dcterms:modified xsi:type="dcterms:W3CDTF">2012-02-17T18:38:44Z</dcterms:modified>
</cp:coreProperties>
</file>